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259" r:id="rId4"/>
    <p:sldId id="368" r:id="rId5"/>
    <p:sldId id="316" r:id="rId6"/>
    <p:sldId id="388" r:id="rId7"/>
    <p:sldId id="389" r:id="rId8"/>
    <p:sldId id="367" r:id="rId9"/>
    <p:sldId id="366" r:id="rId10"/>
    <p:sldId id="359" r:id="rId11"/>
    <p:sldId id="361" r:id="rId12"/>
    <p:sldId id="369" r:id="rId13"/>
    <p:sldId id="362" r:id="rId14"/>
    <p:sldId id="363" r:id="rId15"/>
    <p:sldId id="364" r:id="rId16"/>
    <p:sldId id="372" r:id="rId17"/>
    <p:sldId id="387" r:id="rId18"/>
    <p:sldId id="360" r:id="rId19"/>
    <p:sldId id="365" r:id="rId20"/>
    <p:sldId id="370" r:id="rId21"/>
    <p:sldId id="351" r:id="rId22"/>
    <p:sldId id="374" r:id="rId23"/>
    <p:sldId id="375" r:id="rId24"/>
    <p:sldId id="376" r:id="rId25"/>
    <p:sldId id="373" r:id="rId26"/>
    <p:sldId id="371" r:id="rId27"/>
    <p:sldId id="378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79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87B3B2-B838-4016-8A3B-87BD711C8C2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6BABCBA-D2F4-42B3-A621-3FFFF4609A70}">
      <dgm:prSet phldrT="[Текст]"/>
      <dgm:spPr/>
      <dgm:t>
        <a:bodyPr/>
        <a:lstStyle/>
        <a:p>
          <a:r>
            <a:rPr lang="en-US" dirty="0"/>
            <a:t>Agile</a:t>
          </a:r>
          <a:endParaRPr lang="ru-RU" dirty="0"/>
        </a:p>
      </dgm:t>
    </dgm:pt>
    <dgm:pt modelId="{4F9B977E-45B4-4D5B-8BE6-AD3E0974CDAC}" type="parTrans" cxnId="{43617442-B34B-4195-9BAE-A1ACF8AE620B}">
      <dgm:prSet/>
      <dgm:spPr/>
      <dgm:t>
        <a:bodyPr/>
        <a:lstStyle/>
        <a:p>
          <a:endParaRPr lang="ru-RU"/>
        </a:p>
      </dgm:t>
    </dgm:pt>
    <dgm:pt modelId="{E365FFA4-E811-4C30-BF59-9210EA7B2757}" type="sibTrans" cxnId="{43617442-B34B-4195-9BAE-A1ACF8AE620B}">
      <dgm:prSet/>
      <dgm:spPr/>
      <dgm:t>
        <a:bodyPr/>
        <a:lstStyle/>
        <a:p>
          <a:endParaRPr lang="ru-RU"/>
        </a:p>
      </dgm:t>
    </dgm:pt>
    <dgm:pt modelId="{2EF6C0D6-BC59-49D5-AB93-AF83FF22C962}">
      <dgm:prSet phldrT="[Текст]"/>
      <dgm:spPr/>
      <dgm:t>
        <a:bodyPr/>
        <a:lstStyle/>
        <a:p>
          <a:r>
            <a:rPr lang="ru-RU" dirty="0"/>
            <a:t>Принципы</a:t>
          </a:r>
        </a:p>
        <a:p>
          <a:r>
            <a:rPr lang="ru-RU" dirty="0"/>
            <a:t>12</a:t>
          </a:r>
        </a:p>
      </dgm:t>
    </dgm:pt>
    <dgm:pt modelId="{F8480FB2-DD60-405F-9D7F-5E2EF4B2F2E8}" type="parTrans" cxnId="{69BDC6B8-41AC-44B7-8611-7A3E1C32E52D}">
      <dgm:prSet/>
      <dgm:spPr/>
      <dgm:t>
        <a:bodyPr/>
        <a:lstStyle/>
        <a:p>
          <a:endParaRPr lang="ru-RU"/>
        </a:p>
      </dgm:t>
    </dgm:pt>
    <dgm:pt modelId="{1192ED2D-C8C8-4619-9D90-5E79CAF03B40}" type="sibTrans" cxnId="{69BDC6B8-41AC-44B7-8611-7A3E1C32E52D}">
      <dgm:prSet/>
      <dgm:spPr/>
      <dgm:t>
        <a:bodyPr/>
        <a:lstStyle/>
        <a:p>
          <a:endParaRPr lang="ru-RU"/>
        </a:p>
      </dgm:t>
    </dgm:pt>
    <dgm:pt modelId="{50886B73-9C97-41F3-8D1D-D013DE521DEB}">
      <dgm:prSet phldrT="[Текст]"/>
      <dgm:spPr/>
      <dgm:t>
        <a:bodyPr/>
        <a:lstStyle/>
        <a:p>
          <a:r>
            <a:rPr lang="ru-RU" dirty="0"/>
            <a:t>Ценности</a:t>
          </a:r>
        </a:p>
        <a:p>
          <a:r>
            <a:rPr lang="ru-RU" dirty="0"/>
            <a:t>4</a:t>
          </a:r>
        </a:p>
      </dgm:t>
    </dgm:pt>
    <dgm:pt modelId="{1F5DC1B7-4825-4E03-B671-ED864BE379AF}" type="parTrans" cxnId="{10CEF1B5-8C49-4498-BCCF-AA95417ECF8C}">
      <dgm:prSet/>
      <dgm:spPr/>
      <dgm:t>
        <a:bodyPr/>
        <a:lstStyle/>
        <a:p>
          <a:endParaRPr lang="ru-RU"/>
        </a:p>
      </dgm:t>
    </dgm:pt>
    <dgm:pt modelId="{BA7E1367-DB11-436B-9542-3DEB027B61E9}" type="sibTrans" cxnId="{10CEF1B5-8C49-4498-BCCF-AA95417ECF8C}">
      <dgm:prSet/>
      <dgm:spPr/>
      <dgm:t>
        <a:bodyPr/>
        <a:lstStyle/>
        <a:p>
          <a:endParaRPr lang="ru-RU"/>
        </a:p>
      </dgm:t>
    </dgm:pt>
    <dgm:pt modelId="{CA67A370-3F80-40EA-8E86-9FF3BB650798}" type="pres">
      <dgm:prSet presAssocID="{6487B3B2-B838-4016-8A3B-87BD711C8C28}" presName="composite" presStyleCnt="0">
        <dgm:presLayoutVars>
          <dgm:chMax val="1"/>
          <dgm:dir/>
          <dgm:resizeHandles val="exact"/>
        </dgm:presLayoutVars>
      </dgm:prSet>
      <dgm:spPr/>
    </dgm:pt>
    <dgm:pt modelId="{872A4075-6C88-4093-87AA-2EC6D7AC0346}" type="pres">
      <dgm:prSet presAssocID="{96BABCBA-D2F4-42B3-A621-3FFFF4609A70}" presName="roof" presStyleLbl="dkBgShp" presStyleIdx="0" presStyleCnt="2"/>
      <dgm:spPr/>
    </dgm:pt>
    <dgm:pt modelId="{828C046B-E600-4EF2-B3E4-116E5B76FE33}" type="pres">
      <dgm:prSet presAssocID="{96BABCBA-D2F4-42B3-A621-3FFFF4609A70}" presName="pillars" presStyleCnt="0"/>
      <dgm:spPr/>
    </dgm:pt>
    <dgm:pt modelId="{9113B631-0372-41D4-BA33-7C054797F9E0}" type="pres">
      <dgm:prSet presAssocID="{96BABCBA-D2F4-42B3-A621-3FFFF4609A70}" presName="pillar1" presStyleLbl="node1" presStyleIdx="0" presStyleCnt="2">
        <dgm:presLayoutVars>
          <dgm:bulletEnabled val="1"/>
        </dgm:presLayoutVars>
      </dgm:prSet>
      <dgm:spPr/>
    </dgm:pt>
    <dgm:pt modelId="{A999C375-F9AD-4766-9A74-9218EF0B1CDD}" type="pres">
      <dgm:prSet presAssocID="{2EF6C0D6-BC59-49D5-AB93-AF83FF22C962}" presName="pillarX" presStyleLbl="node1" presStyleIdx="1" presStyleCnt="2">
        <dgm:presLayoutVars>
          <dgm:bulletEnabled val="1"/>
        </dgm:presLayoutVars>
      </dgm:prSet>
      <dgm:spPr/>
    </dgm:pt>
    <dgm:pt modelId="{C58BE27D-4832-4902-A6F3-A3AD6440638C}" type="pres">
      <dgm:prSet presAssocID="{96BABCBA-D2F4-42B3-A621-3FFFF4609A70}" presName="base" presStyleLbl="dkBgShp" presStyleIdx="1" presStyleCnt="2"/>
      <dgm:spPr/>
    </dgm:pt>
  </dgm:ptLst>
  <dgm:cxnLst>
    <dgm:cxn modelId="{0EE8FF36-BBE9-4A25-BA7E-4447B0348ABF}" type="presOf" srcId="{6487B3B2-B838-4016-8A3B-87BD711C8C28}" destId="{CA67A370-3F80-40EA-8E86-9FF3BB650798}" srcOrd="0" destOrd="0" presId="urn:microsoft.com/office/officeart/2005/8/layout/hList3"/>
    <dgm:cxn modelId="{43617442-B34B-4195-9BAE-A1ACF8AE620B}" srcId="{6487B3B2-B838-4016-8A3B-87BD711C8C28}" destId="{96BABCBA-D2F4-42B3-A621-3FFFF4609A70}" srcOrd="0" destOrd="0" parTransId="{4F9B977E-45B4-4D5B-8BE6-AD3E0974CDAC}" sibTransId="{E365FFA4-E811-4C30-BF59-9210EA7B2757}"/>
    <dgm:cxn modelId="{41A913B2-F824-48DC-8020-AC840331FC2B}" type="presOf" srcId="{50886B73-9C97-41F3-8D1D-D013DE521DEB}" destId="{9113B631-0372-41D4-BA33-7C054797F9E0}" srcOrd="0" destOrd="0" presId="urn:microsoft.com/office/officeart/2005/8/layout/hList3"/>
    <dgm:cxn modelId="{10CEF1B5-8C49-4498-BCCF-AA95417ECF8C}" srcId="{96BABCBA-D2F4-42B3-A621-3FFFF4609A70}" destId="{50886B73-9C97-41F3-8D1D-D013DE521DEB}" srcOrd="0" destOrd="0" parTransId="{1F5DC1B7-4825-4E03-B671-ED864BE379AF}" sibTransId="{BA7E1367-DB11-436B-9542-3DEB027B61E9}"/>
    <dgm:cxn modelId="{69BDC6B8-41AC-44B7-8611-7A3E1C32E52D}" srcId="{96BABCBA-D2F4-42B3-A621-3FFFF4609A70}" destId="{2EF6C0D6-BC59-49D5-AB93-AF83FF22C962}" srcOrd="1" destOrd="0" parTransId="{F8480FB2-DD60-405F-9D7F-5E2EF4B2F2E8}" sibTransId="{1192ED2D-C8C8-4619-9D90-5E79CAF03B40}"/>
    <dgm:cxn modelId="{001F23EA-B8E2-4A23-8F4D-6065F0B3670C}" type="presOf" srcId="{96BABCBA-D2F4-42B3-A621-3FFFF4609A70}" destId="{872A4075-6C88-4093-87AA-2EC6D7AC0346}" srcOrd="0" destOrd="0" presId="urn:microsoft.com/office/officeart/2005/8/layout/hList3"/>
    <dgm:cxn modelId="{D61185F1-2656-4731-8DF7-A4B8E803591B}" type="presOf" srcId="{2EF6C0D6-BC59-49D5-AB93-AF83FF22C962}" destId="{A999C375-F9AD-4766-9A74-9218EF0B1CDD}" srcOrd="0" destOrd="0" presId="urn:microsoft.com/office/officeart/2005/8/layout/hList3"/>
    <dgm:cxn modelId="{FDDA25E3-4D35-47C7-9A72-4B12D05F7B2E}" type="presParOf" srcId="{CA67A370-3F80-40EA-8E86-9FF3BB650798}" destId="{872A4075-6C88-4093-87AA-2EC6D7AC0346}" srcOrd="0" destOrd="0" presId="urn:microsoft.com/office/officeart/2005/8/layout/hList3"/>
    <dgm:cxn modelId="{7E03CA57-32A5-484A-91F0-3877C25331B4}" type="presParOf" srcId="{CA67A370-3F80-40EA-8E86-9FF3BB650798}" destId="{828C046B-E600-4EF2-B3E4-116E5B76FE33}" srcOrd="1" destOrd="0" presId="urn:microsoft.com/office/officeart/2005/8/layout/hList3"/>
    <dgm:cxn modelId="{8398ADA2-CE67-49F2-8595-D1E3C45CE569}" type="presParOf" srcId="{828C046B-E600-4EF2-B3E4-116E5B76FE33}" destId="{9113B631-0372-41D4-BA33-7C054797F9E0}" srcOrd="0" destOrd="0" presId="urn:microsoft.com/office/officeart/2005/8/layout/hList3"/>
    <dgm:cxn modelId="{96D30AC8-FCD4-4120-B417-DE783FD24A95}" type="presParOf" srcId="{828C046B-E600-4EF2-B3E4-116E5B76FE33}" destId="{A999C375-F9AD-4766-9A74-9218EF0B1CDD}" srcOrd="1" destOrd="0" presId="urn:microsoft.com/office/officeart/2005/8/layout/hList3"/>
    <dgm:cxn modelId="{FB78C5A0-6845-4C3F-A81E-9A792729E5E9}" type="presParOf" srcId="{CA67A370-3F80-40EA-8E86-9FF3BB650798}" destId="{C58BE27D-4832-4902-A6F3-A3AD6440638C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539CDD-040B-4563-8935-73AB985FBFBB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8DB66EDC-005D-462F-8C8A-93C437B3C8CF}">
      <dgm:prSet phldrT="[Текст]"/>
      <dgm:spPr/>
      <dgm:t>
        <a:bodyPr/>
        <a:lstStyle/>
        <a:p>
          <a:r>
            <a:rPr lang="en-US" dirty="0"/>
            <a:t>Scrum</a:t>
          </a:r>
          <a:endParaRPr lang="ru-RU" dirty="0"/>
        </a:p>
      </dgm:t>
    </dgm:pt>
    <dgm:pt modelId="{1731104E-3EAF-4557-AB6B-ABC5837586E1}" type="parTrans" cxnId="{CAB6D0F0-0C68-4E8A-95D7-80AF90CD032F}">
      <dgm:prSet/>
      <dgm:spPr/>
      <dgm:t>
        <a:bodyPr/>
        <a:lstStyle/>
        <a:p>
          <a:endParaRPr lang="ru-RU"/>
        </a:p>
      </dgm:t>
    </dgm:pt>
    <dgm:pt modelId="{BADB9615-6268-496F-A6EA-8A9488BA9CEE}" type="sibTrans" cxnId="{CAB6D0F0-0C68-4E8A-95D7-80AF90CD032F}">
      <dgm:prSet/>
      <dgm:spPr/>
      <dgm:t>
        <a:bodyPr/>
        <a:lstStyle/>
        <a:p>
          <a:endParaRPr lang="ru-RU"/>
        </a:p>
      </dgm:t>
    </dgm:pt>
    <dgm:pt modelId="{7A88B83C-42C6-4421-831A-A2882782EDAE}">
      <dgm:prSet phldrT="[Текст]"/>
      <dgm:spPr/>
      <dgm:t>
        <a:bodyPr/>
        <a:lstStyle/>
        <a:p>
          <a:r>
            <a:rPr lang="ru-RU" dirty="0"/>
            <a:t> </a:t>
          </a:r>
        </a:p>
      </dgm:t>
    </dgm:pt>
    <dgm:pt modelId="{7A3DA88F-EF12-4290-9DCC-31D0D95F80B5}" type="parTrans" cxnId="{D8073EDF-C686-4788-944C-2F7D6E78B69F}">
      <dgm:prSet/>
      <dgm:spPr/>
      <dgm:t>
        <a:bodyPr/>
        <a:lstStyle/>
        <a:p>
          <a:endParaRPr lang="ru-RU"/>
        </a:p>
      </dgm:t>
    </dgm:pt>
    <dgm:pt modelId="{F138C11E-50A7-4D6B-B805-17A0DBCEEE5F}" type="sibTrans" cxnId="{D8073EDF-C686-4788-944C-2F7D6E78B69F}">
      <dgm:prSet/>
      <dgm:spPr/>
      <dgm:t>
        <a:bodyPr/>
        <a:lstStyle/>
        <a:p>
          <a:endParaRPr lang="ru-RU"/>
        </a:p>
      </dgm:t>
    </dgm:pt>
    <dgm:pt modelId="{FCE4E68D-C498-46D1-A179-9B296FC0F5A3}">
      <dgm:prSet phldrT="[Текст]"/>
      <dgm:spPr/>
      <dgm:t>
        <a:bodyPr/>
        <a:lstStyle/>
        <a:p>
          <a:r>
            <a:rPr lang="en-US" dirty="0"/>
            <a:t>XP</a:t>
          </a:r>
          <a:endParaRPr lang="ru-RU" dirty="0"/>
        </a:p>
      </dgm:t>
    </dgm:pt>
    <dgm:pt modelId="{6B1BB637-FCCB-4777-A959-96EFEF5E52AC}" type="parTrans" cxnId="{451757CB-ACBE-478E-8504-3EC64BE55C1E}">
      <dgm:prSet/>
      <dgm:spPr/>
      <dgm:t>
        <a:bodyPr/>
        <a:lstStyle/>
        <a:p>
          <a:endParaRPr lang="ru-RU"/>
        </a:p>
      </dgm:t>
    </dgm:pt>
    <dgm:pt modelId="{BD045F90-6319-413C-A145-93E2C0B34913}" type="sibTrans" cxnId="{451757CB-ACBE-478E-8504-3EC64BE55C1E}">
      <dgm:prSet/>
      <dgm:spPr/>
      <dgm:t>
        <a:bodyPr/>
        <a:lstStyle/>
        <a:p>
          <a:endParaRPr lang="ru-RU"/>
        </a:p>
      </dgm:t>
    </dgm:pt>
    <dgm:pt modelId="{3BA30A6D-6CDF-4A34-B26D-9DC57B60F3BC}">
      <dgm:prSet phldrT="[Текст]"/>
      <dgm:spPr/>
      <dgm:t>
        <a:bodyPr/>
        <a:lstStyle/>
        <a:p>
          <a:r>
            <a:rPr lang="ru-RU" dirty="0"/>
            <a:t> </a:t>
          </a:r>
        </a:p>
      </dgm:t>
    </dgm:pt>
    <dgm:pt modelId="{B16A7BB7-1F64-4162-878E-E4A92001EE29}" type="parTrans" cxnId="{582F433C-680B-425F-9055-BF663CC441BA}">
      <dgm:prSet/>
      <dgm:spPr/>
      <dgm:t>
        <a:bodyPr/>
        <a:lstStyle/>
        <a:p>
          <a:endParaRPr lang="ru-RU"/>
        </a:p>
      </dgm:t>
    </dgm:pt>
    <dgm:pt modelId="{C13FEE39-BD40-452C-8B8B-22DF7F355F3C}" type="sibTrans" cxnId="{582F433C-680B-425F-9055-BF663CC441BA}">
      <dgm:prSet/>
      <dgm:spPr/>
      <dgm:t>
        <a:bodyPr/>
        <a:lstStyle/>
        <a:p>
          <a:endParaRPr lang="ru-RU"/>
        </a:p>
      </dgm:t>
    </dgm:pt>
    <dgm:pt modelId="{E6A622C1-F8A3-472B-ABC4-AE35E4FD8207}">
      <dgm:prSet phldrT="[Текст]"/>
      <dgm:spPr/>
      <dgm:t>
        <a:bodyPr/>
        <a:lstStyle/>
        <a:p>
          <a:r>
            <a:rPr lang="ru-RU" dirty="0" err="1"/>
            <a:t>Канбан</a:t>
          </a:r>
          <a:endParaRPr lang="ru-RU" dirty="0"/>
        </a:p>
      </dgm:t>
    </dgm:pt>
    <dgm:pt modelId="{62D4408D-E00E-4EA1-8F77-DCCE238C0C6E}" type="parTrans" cxnId="{8652C28B-F58C-44B7-B909-92BF9B2539E5}">
      <dgm:prSet/>
      <dgm:spPr/>
      <dgm:t>
        <a:bodyPr/>
        <a:lstStyle/>
        <a:p>
          <a:endParaRPr lang="ru-RU"/>
        </a:p>
      </dgm:t>
    </dgm:pt>
    <dgm:pt modelId="{CFF8063F-1E94-4F96-AE17-A98681AFA8C2}" type="sibTrans" cxnId="{8652C28B-F58C-44B7-B909-92BF9B2539E5}">
      <dgm:prSet/>
      <dgm:spPr/>
      <dgm:t>
        <a:bodyPr/>
        <a:lstStyle/>
        <a:p>
          <a:endParaRPr lang="ru-RU"/>
        </a:p>
      </dgm:t>
    </dgm:pt>
    <dgm:pt modelId="{C21F58A3-F94A-4F75-ABB8-8DF38C3DAC90}">
      <dgm:prSet phldrT="[Текст]"/>
      <dgm:spPr/>
      <dgm:t>
        <a:bodyPr/>
        <a:lstStyle/>
        <a:p>
          <a:r>
            <a:rPr lang="ru-RU" dirty="0"/>
            <a:t> </a:t>
          </a:r>
        </a:p>
      </dgm:t>
    </dgm:pt>
    <dgm:pt modelId="{53D832F2-6919-4F9A-A82E-3BECE7711D0A}" type="parTrans" cxnId="{6B5CCA6A-B12F-4478-88F0-7B6072A78D62}">
      <dgm:prSet/>
      <dgm:spPr/>
      <dgm:t>
        <a:bodyPr/>
        <a:lstStyle/>
        <a:p>
          <a:endParaRPr lang="ru-RU"/>
        </a:p>
      </dgm:t>
    </dgm:pt>
    <dgm:pt modelId="{5E147854-C2C1-4625-A7F4-ED0ADDC4EFB7}" type="sibTrans" cxnId="{6B5CCA6A-B12F-4478-88F0-7B6072A78D62}">
      <dgm:prSet/>
      <dgm:spPr/>
      <dgm:t>
        <a:bodyPr/>
        <a:lstStyle/>
        <a:p>
          <a:endParaRPr lang="ru-RU"/>
        </a:p>
      </dgm:t>
    </dgm:pt>
    <dgm:pt modelId="{60D1EF98-6E4E-46AB-A4F4-A4C92EE4AB8F}">
      <dgm:prSet phldrT="[Текст]"/>
      <dgm:spPr/>
      <dgm:t>
        <a:bodyPr/>
        <a:lstStyle/>
        <a:p>
          <a:r>
            <a:rPr lang="en-US" dirty="0"/>
            <a:t>Lean</a:t>
          </a:r>
          <a:endParaRPr lang="ru-RU" dirty="0"/>
        </a:p>
      </dgm:t>
    </dgm:pt>
    <dgm:pt modelId="{8C8914AB-EBB7-4F4F-B42A-8674C8FA9B2C}" type="parTrans" cxnId="{C14CE024-C82A-474A-AA6C-2E79EAEF67F1}">
      <dgm:prSet/>
      <dgm:spPr/>
      <dgm:t>
        <a:bodyPr/>
        <a:lstStyle/>
        <a:p>
          <a:endParaRPr lang="ru-RU"/>
        </a:p>
      </dgm:t>
    </dgm:pt>
    <dgm:pt modelId="{4EEB2C52-F4BC-4377-9517-CBB842E47D15}" type="sibTrans" cxnId="{C14CE024-C82A-474A-AA6C-2E79EAEF67F1}">
      <dgm:prSet/>
      <dgm:spPr/>
      <dgm:t>
        <a:bodyPr/>
        <a:lstStyle/>
        <a:p>
          <a:endParaRPr lang="ru-RU"/>
        </a:p>
      </dgm:t>
    </dgm:pt>
    <dgm:pt modelId="{878F5988-BC12-4E64-B732-7A70CF71DCA1}">
      <dgm:prSet phldrT="[Текст]"/>
      <dgm:spPr/>
      <dgm:t>
        <a:bodyPr/>
        <a:lstStyle/>
        <a:p>
          <a:r>
            <a:rPr lang="ru-RU" dirty="0"/>
            <a:t> </a:t>
          </a:r>
        </a:p>
      </dgm:t>
    </dgm:pt>
    <dgm:pt modelId="{F6A050D7-FB31-40E8-8EDB-F0DCD6788D00}" type="parTrans" cxnId="{2283EC94-DFF0-43BC-9B5D-3B5B4E4AAC9E}">
      <dgm:prSet/>
      <dgm:spPr/>
      <dgm:t>
        <a:bodyPr/>
        <a:lstStyle/>
        <a:p>
          <a:endParaRPr lang="ru-RU"/>
        </a:p>
      </dgm:t>
    </dgm:pt>
    <dgm:pt modelId="{86CCBAAF-761E-44E9-B415-21EF34326D1A}" type="sibTrans" cxnId="{2283EC94-DFF0-43BC-9B5D-3B5B4E4AAC9E}">
      <dgm:prSet/>
      <dgm:spPr/>
      <dgm:t>
        <a:bodyPr/>
        <a:lstStyle/>
        <a:p>
          <a:endParaRPr lang="ru-RU"/>
        </a:p>
      </dgm:t>
    </dgm:pt>
    <dgm:pt modelId="{F49BF30B-E281-45C0-B7CA-8163F1C6CDCC}">
      <dgm:prSet phldrT="[Текст]"/>
      <dgm:spPr/>
      <dgm:t>
        <a:bodyPr/>
        <a:lstStyle/>
        <a:p>
          <a:r>
            <a:rPr lang="en-US" dirty="0"/>
            <a:t>DSDM</a:t>
          </a:r>
          <a:endParaRPr lang="ru-RU" dirty="0"/>
        </a:p>
      </dgm:t>
    </dgm:pt>
    <dgm:pt modelId="{81222024-A6EE-4A5A-B43E-4DD3688D3608}" type="parTrans" cxnId="{88BAECD8-D70A-4EA8-A6CC-65759E79FC6E}">
      <dgm:prSet/>
      <dgm:spPr/>
      <dgm:t>
        <a:bodyPr/>
        <a:lstStyle/>
        <a:p>
          <a:endParaRPr lang="ru-RU"/>
        </a:p>
      </dgm:t>
    </dgm:pt>
    <dgm:pt modelId="{B19843D4-C80F-4EDC-B09E-AD5140A807F2}" type="sibTrans" cxnId="{88BAECD8-D70A-4EA8-A6CC-65759E79FC6E}">
      <dgm:prSet/>
      <dgm:spPr/>
      <dgm:t>
        <a:bodyPr/>
        <a:lstStyle/>
        <a:p>
          <a:endParaRPr lang="ru-RU"/>
        </a:p>
      </dgm:t>
    </dgm:pt>
    <dgm:pt modelId="{7B643D28-81E7-413E-BD7B-7B7F7DE848B5}">
      <dgm:prSet phldrT="[Текст]"/>
      <dgm:spPr/>
      <dgm:t>
        <a:bodyPr/>
        <a:lstStyle/>
        <a:p>
          <a:r>
            <a:rPr lang="en-US" dirty="0"/>
            <a:t>FDD</a:t>
          </a:r>
          <a:r>
            <a:rPr lang="ru-RU" dirty="0"/>
            <a:t> </a:t>
          </a:r>
        </a:p>
      </dgm:t>
    </dgm:pt>
    <dgm:pt modelId="{E0EA292E-488E-4716-866D-5334B26AAAA9}" type="parTrans" cxnId="{64DA272E-B199-44FA-ADF3-6EA32BCBDFBB}">
      <dgm:prSet/>
      <dgm:spPr/>
      <dgm:t>
        <a:bodyPr/>
        <a:lstStyle/>
        <a:p>
          <a:endParaRPr lang="ru-RU"/>
        </a:p>
      </dgm:t>
    </dgm:pt>
    <dgm:pt modelId="{BF96EC1F-F34F-4E5D-9558-1DBEF4947F07}" type="sibTrans" cxnId="{64DA272E-B199-44FA-ADF3-6EA32BCBDFBB}">
      <dgm:prSet/>
      <dgm:spPr/>
      <dgm:t>
        <a:bodyPr/>
        <a:lstStyle/>
        <a:p>
          <a:endParaRPr lang="ru-RU"/>
        </a:p>
      </dgm:t>
    </dgm:pt>
    <dgm:pt modelId="{7EF98962-BB5B-44D0-9CF7-82E5B834C51E}" type="pres">
      <dgm:prSet presAssocID="{2A539CDD-040B-4563-8935-73AB985FBFBB}" presName="Name0" presStyleCnt="0">
        <dgm:presLayoutVars>
          <dgm:chMax/>
          <dgm:chPref/>
          <dgm:dir/>
          <dgm:animLvl val="lvl"/>
        </dgm:presLayoutVars>
      </dgm:prSet>
      <dgm:spPr/>
    </dgm:pt>
    <dgm:pt modelId="{63C2484E-56AB-4B8A-83ED-214FEEA9936D}" type="pres">
      <dgm:prSet presAssocID="{8DB66EDC-005D-462F-8C8A-93C437B3C8CF}" presName="composite" presStyleCnt="0"/>
      <dgm:spPr/>
    </dgm:pt>
    <dgm:pt modelId="{20E53DBA-D168-4A5B-B338-8D9CE24C9DAB}" type="pres">
      <dgm:prSet presAssocID="{8DB66EDC-005D-462F-8C8A-93C437B3C8CF}" presName="Parent1" presStyleLbl="node1" presStyleIdx="0" presStyleCnt="12">
        <dgm:presLayoutVars>
          <dgm:chMax val="1"/>
          <dgm:chPref val="1"/>
          <dgm:bulletEnabled val="1"/>
        </dgm:presLayoutVars>
      </dgm:prSet>
      <dgm:spPr/>
    </dgm:pt>
    <dgm:pt modelId="{FA789356-D2BF-4A70-9FC0-F3C1921B470F}" type="pres">
      <dgm:prSet presAssocID="{8DB66EDC-005D-462F-8C8A-93C437B3C8CF}" presName="Childtext1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D2D222F6-FB71-43DA-9C14-7DC3B6F13ED0}" type="pres">
      <dgm:prSet presAssocID="{8DB66EDC-005D-462F-8C8A-93C437B3C8CF}" presName="BalanceSpacing" presStyleCnt="0"/>
      <dgm:spPr/>
    </dgm:pt>
    <dgm:pt modelId="{B22E973C-760C-4757-A289-81B2F1A46E31}" type="pres">
      <dgm:prSet presAssocID="{8DB66EDC-005D-462F-8C8A-93C437B3C8CF}" presName="BalanceSpacing1" presStyleCnt="0"/>
      <dgm:spPr/>
    </dgm:pt>
    <dgm:pt modelId="{A306F01F-BB47-4F7A-8B10-0DBF2324347D}" type="pres">
      <dgm:prSet presAssocID="{BADB9615-6268-496F-A6EA-8A9488BA9CEE}" presName="Accent1Text" presStyleLbl="node1" presStyleIdx="1" presStyleCnt="12"/>
      <dgm:spPr/>
    </dgm:pt>
    <dgm:pt modelId="{2C950060-2ECD-4C12-8F50-B3E2B74AB1AC}" type="pres">
      <dgm:prSet presAssocID="{BADB9615-6268-496F-A6EA-8A9488BA9CEE}" presName="spaceBetweenRectangles" presStyleCnt="0"/>
      <dgm:spPr/>
    </dgm:pt>
    <dgm:pt modelId="{A0D99A9D-FDF3-4448-BE2E-3052F82628AE}" type="pres">
      <dgm:prSet presAssocID="{FCE4E68D-C498-46D1-A179-9B296FC0F5A3}" presName="composite" presStyleCnt="0"/>
      <dgm:spPr/>
    </dgm:pt>
    <dgm:pt modelId="{D91223C3-4418-4719-9EDF-F9CF4CBD2B9A}" type="pres">
      <dgm:prSet presAssocID="{FCE4E68D-C498-46D1-A179-9B296FC0F5A3}" presName="Parent1" presStyleLbl="node1" presStyleIdx="2" presStyleCnt="12">
        <dgm:presLayoutVars>
          <dgm:chMax val="1"/>
          <dgm:chPref val="1"/>
          <dgm:bulletEnabled val="1"/>
        </dgm:presLayoutVars>
      </dgm:prSet>
      <dgm:spPr/>
    </dgm:pt>
    <dgm:pt modelId="{828A0B8B-8ED5-4128-9FB4-167EEF574895}" type="pres">
      <dgm:prSet presAssocID="{FCE4E68D-C498-46D1-A179-9B296FC0F5A3}" presName="Childtext1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90DDC991-34A5-4DC0-9BDE-9C7D9C077127}" type="pres">
      <dgm:prSet presAssocID="{FCE4E68D-C498-46D1-A179-9B296FC0F5A3}" presName="BalanceSpacing" presStyleCnt="0"/>
      <dgm:spPr/>
    </dgm:pt>
    <dgm:pt modelId="{4014EB98-D2E8-486F-9CB4-ADFA68ED4D10}" type="pres">
      <dgm:prSet presAssocID="{FCE4E68D-C498-46D1-A179-9B296FC0F5A3}" presName="BalanceSpacing1" presStyleCnt="0"/>
      <dgm:spPr/>
    </dgm:pt>
    <dgm:pt modelId="{0DDBD907-229F-4E91-93AF-3BD0E6F1217C}" type="pres">
      <dgm:prSet presAssocID="{BD045F90-6319-413C-A145-93E2C0B34913}" presName="Accent1Text" presStyleLbl="node1" presStyleIdx="3" presStyleCnt="12"/>
      <dgm:spPr/>
    </dgm:pt>
    <dgm:pt modelId="{0FBD8BE4-73B7-4EBF-9688-AF98D9939636}" type="pres">
      <dgm:prSet presAssocID="{BD045F90-6319-413C-A145-93E2C0B34913}" presName="spaceBetweenRectangles" presStyleCnt="0"/>
      <dgm:spPr/>
    </dgm:pt>
    <dgm:pt modelId="{584BE7F4-98F6-4D33-990F-C8BC83418292}" type="pres">
      <dgm:prSet presAssocID="{E6A622C1-F8A3-472B-ABC4-AE35E4FD8207}" presName="composite" presStyleCnt="0"/>
      <dgm:spPr/>
    </dgm:pt>
    <dgm:pt modelId="{14BCF499-F2C7-4E49-BA97-BC3B3D04B592}" type="pres">
      <dgm:prSet presAssocID="{E6A622C1-F8A3-472B-ABC4-AE35E4FD8207}" presName="Parent1" presStyleLbl="node1" presStyleIdx="4" presStyleCnt="12">
        <dgm:presLayoutVars>
          <dgm:chMax val="1"/>
          <dgm:chPref val="1"/>
          <dgm:bulletEnabled val="1"/>
        </dgm:presLayoutVars>
      </dgm:prSet>
      <dgm:spPr/>
    </dgm:pt>
    <dgm:pt modelId="{9784F5F7-470A-4EBF-8B8A-BA2AF7E63BF7}" type="pres">
      <dgm:prSet presAssocID="{E6A622C1-F8A3-472B-ABC4-AE35E4FD8207}" presName="Childtext1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AA4717A0-F83C-40E4-A8F1-C178D3EA62B0}" type="pres">
      <dgm:prSet presAssocID="{E6A622C1-F8A3-472B-ABC4-AE35E4FD8207}" presName="BalanceSpacing" presStyleCnt="0"/>
      <dgm:spPr/>
    </dgm:pt>
    <dgm:pt modelId="{93C70312-A00E-44FA-8953-87B7EF8D88A7}" type="pres">
      <dgm:prSet presAssocID="{E6A622C1-F8A3-472B-ABC4-AE35E4FD8207}" presName="BalanceSpacing1" presStyleCnt="0"/>
      <dgm:spPr/>
    </dgm:pt>
    <dgm:pt modelId="{9EE41624-B5C5-4C37-BBD2-A064F43D9D0B}" type="pres">
      <dgm:prSet presAssocID="{CFF8063F-1E94-4F96-AE17-A98681AFA8C2}" presName="Accent1Text" presStyleLbl="node1" presStyleIdx="5" presStyleCnt="12"/>
      <dgm:spPr/>
    </dgm:pt>
    <dgm:pt modelId="{6016E604-B693-46F2-A803-733E05071F18}" type="pres">
      <dgm:prSet presAssocID="{CFF8063F-1E94-4F96-AE17-A98681AFA8C2}" presName="spaceBetweenRectangles" presStyleCnt="0"/>
      <dgm:spPr/>
    </dgm:pt>
    <dgm:pt modelId="{B233462F-5B13-41D3-8974-766921AD5CAC}" type="pres">
      <dgm:prSet presAssocID="{60D1EF98-6E4E-46AB-A4F4-A4C92EE4AB8F}" presName="composite" presStyleCnt="0"/>
      <dgm:spPr/>
    </dgm:pt>
    <dgm:pt modelId="{278C2309-443A-48A7-A71A-B62425EF9D1D}" type="pres">
      <dgm:prSet presAssocID="{60D1EF98-6E4E-46AB-A4F4-A4C92EE4AB8F}" presName="Parent1" presStyleLbl="node1" presStyleIdx="6" presStyleCnt="12">
        <dgm:presLayoutVars>
          <dgm:chMax val="1"/>
          <dgm:chPref val="1"/>
          <dgm:bulletEnabled val="1"/>
        </dgm:presLayoutVars>
      </dgm:prSet>
      <dgm:spPr/>
    </dgm:pt>
    <dgm:pt modelId="{71387F51-68C8-4C27-98C1-3173D2D0DD21}" type="pres">
      <dgm:prSet presAssocID="{60D1EF98-6E4E-46AB-A4F4-A4C92EE4AB8F}" presName="Childtext1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98F83D9B-E5F9-4CCD-A061-F8992C29D37F}" type="pres">
      <dgm:prSet presAssocID="{60D1EF98-6E4E-46AB-A4F4-A4C92EE4AB8F}" presName="BalanceSpacing" presStyleCnt="0"/>
      <dgm:spPr/>
    </dgm:pt>
    <dgm:pt modelId="{AB0071B3-88B4-4986-9E05-C1B5EE5E4578}" type="pres">
      <dgm:prSet presAssocID="{60D1EF98-6E4E-46AB-A4F4-A4C92EE4AB8F}" presName="BalanceSpacing1" presStyleCnt="0"/>
      <dgm:spPr/>
    </dgm:pt>
    <dgm:pt modelId="{0FB2DB9B-ECB7-4D17-9099-F7F662AC3800}" type="pres">
      <dgm:prSet presAssocID="{4EEB2C52-F4BC-4377-9517-CBB842E47D15}" presName="Accent1Text" presStyleLbl="node1" presStyleIdx="7" presStyleCnt="12"/>
      <dgm:spPr/>
    </dgm:pt>
    <dgm:pt modelId="{8385F106-DE55-4F0E-B50E-1F5E301313A8}" type="pres">
      <dgm:prSet presAssocID="{4EEB2C52-F4BC-4377-9517-CBB842E47D15}" presName="spaceBetweenRectangles" presStyleCnt="0"/>
      <dgm:spPr/>
    </dgm:pt>
    <dgm:pt modelId="{950D5D6B-DB8B-4395-9459-2A3B82070942}" type="pres">
      <dgm:prSet presAssocID="{F49BF30B-E281-45C0-B7CA-8163F1C6CDCC}" presName="composite" presStyleCnt="0"/>
      <dgm:spPr/>
    </dgm:pt>
    <dgm:pt modelId="{CDD6F3A8-DB6B-409A-B271-5E9065539163}" type="pres">
      <dgm:prSet presAssocID="{F49BF30B-E281-45C0-B7CA-8163F1C6CDCC}" presName="Parent1" presStyleLbl="node1" presStyleIdx="8" presStyleCnt="12">
        <dgm:presLayoutVars>
          <dgm:chMax val="1"/>
          <dgm:chPref val="1"/>
          <dgm:bulletEnabled val="1"/>
        </dgm:presLayoutVars>
      </dgm:prSet>
      <dgm:spPr/>
    </dgm:pt>
    <dgm:pt modelId="{E5E62AA3-4FB4-44C0-8C9C-FEB163605733}" type="pres">
      <dgm:prSet presAssocID="{F49BF30B-E281-45C0-B7CA-8163F1C6CDCC}" presName="Childtext1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0EE3818C-378D-4D43-A7B2-9D6895E21603}" type="pres">
      <dgm:prSet presAssocID="{F49BF30B-E281-45C0-B7CA-8163F1C6CDCC}" presName="BalanceSpacing" presStyleCnt="0"/>
      <dgm:spPr/>
    </dgm:pt>
    <dgm:pt modelId="{09567890-73DA-4DAA-9835-4BB134356871}" type="pres">
      <dgm:prSet presAssocID="{F49BF30B-E281-45C0-B7CA-8163F1C6CDCC}" presName="BalanceSpacing1" presStyleCnt="0"/>
      <dgm:spPr/>
    </dgm:pt>
    <dgm:pt modelId="{0E2693DC-F29A-4BE0-95DE-13478FA907C8}" type="pres">
      <dgm:prSet presAssocID="{B19843D4-C80F-4EDC-B09E-AD5140A807F2}" presName="Accent1Text" presStyleLbl="node1" presStyleIdx="9" presStyleCnt="12"/>
      <dgm:spPr/>
    </dgm:pt>
    <dgm:pt modelId="{AE94A13E-B099-47F7-AE7F-D07EDCCD4233}" type="pres">
      <dgm:prSet presAssocID="{B19843D4-C80F-4EDC-B09E-AD5140A807F2}" presName="spaceBetweenRectangles" presStyleCnt="0"/>
      <dgm:spPr/>
    </dgm:pt>
    <dgm:pt modelId="{AB3C4B3E-03CF-471A-9BB7-6A753A6EDA63}" type="pres">
      <dgm:prSet presAssocID="{7B643D28-81E7-413E-BD7B-7B7F7DE848B5}" presName="composite" presStyleCnt="0"/>
      <dgm:spPr/>
    </dgm:pt>
    <dgm:pt modelId="{577BBAC1-F3C1-4E8F-971F-FED565057020}" type="pres">
      <dgm:prSet presAssocID="{7B643D28-81E7-413E-BD7B-7B7F7DE848B5}" presName="Parent1" presStyleLbl="node1" presStyleIdx="10" presStyleCnt="12">
        <dgm:presLayoutVars>
          <dgm:chMax val="1"/>
          <dgm:chPref val="1"/>
          <dgm:bulletEnabled val="1"/>
        </dgm:presLayoutVars>
      </dgm:prSet>
      <dgm:spPr/>
    </dgm:pt>
    <dgm:pt modelId="{0689A54C-B49D-4ECA-98A6-8747DE65D886}" type="pres">
      <dgm:prSet presAssocID="{7B643D28-81E7-413E-BD7B-7B7F7DE848B5}" presName="Childtext1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2C32A17D-56C1-4762-BF8F-2EDD1CBFBDE1}" type="pres">
      <dgm:prSet presAssocID="{7B643D28-81E7-413E-BD7B-7B7F7DE848B5}" presName="BalanceSpacing" presStyleCnt="0"/>
      <dgm:spPr/>
    </dgm:pt>
    <dgm:pt modelId="{E2B351C3-25C0-4CF7-9BE8-37EEA337640A}" type="pres">
      <dgm:prSet presAssocID="{7B643D28-81E7-413E-BD7B-7B7F7DE848B5}" presName="BalanceSpacing1" presStyleCnt="0"/>
      <dgm:spPr/>
    </dgm:pt>
    <dgm:pt modelId="{E6F5B51E-F835-45A0-959F-1260386C59B9}" type="pres">
      <dgm:prSet presAssocID="{BF96EC1F-F34F-4E5D-9558-1DBEF4947F07}" presName="Accent1Text" presStyleLbl="node1" presStyleIdx="11" presStyleCnt="12"/>
      <dgm:spPr/>
    </dgm:pt>
  </dgm:ptLst>
  <dgm:cxnLst>
    <dgm:cxn modelId="{616C800E-A2EE-4EC2-BE29-4C4E94924012}" type="presOf" srcId="{878F5988-BC12-4E64-B732-7A70CF71DCA1}" destId="{71387F51-68C8-4C27-98C1-3173D2D0DD21}" srcOrd="0" destOrd="0" presId="urn:microsoft.com/office/officeart/2008/layout/AlternatingHexagons"/>
    <dgm:cxn modelId="{C14CE024-C82A-474A-AA6C-2E79EAEF67F1}" srcId="{2A539CDD-040B-4563-8935-73AB985FBFBB}" destId="{60D1EF98-6E4E-46AB-A4F4-A4C92EE4AB8F}" srcOrd="3" destOrd="0" parTransId="{8C8914AB-EBB7-4F4F-B42A-8674C8FA9B2C}" sibTransId="{4EEB2C52-F4BC-4377-9517-CBB842E47D15}"/>
    <dgm:cxn modelId="{64DA272E-B199-44FA-ADF3-6EA32BCBDFBB}" srcId="{2A539CDD-040B-4563-8935-73AB985FBFBB}" destId="{7B643D28-81E7-413E-BD7B-7B7F7DE848B5}" srcOrd="5" destOrd="0" parTransId="{E0EA292E-488E-4716-866D-5334B26AAAA9}" sibTransId="{BF96EC1F-F34F-4E5D-9558-1DBEF4947F07}"/>
    <dgm:cxn modelId="{40A44F35-545D-4302-9952-B6CE9664BB5D}" type="presOf" srcId="{3BA30A6D-6CDF-4A34-B26D-9DC57B60F3BC}" destId="{828A0B8B-8ED5-4128-9FB4-167EEF574895}" srcOrd="0" destOrd="0" presId="urn:microsoft.com/office/officeart/2008/layout/AlternatingHexagons"/>
    <dgm:cxn modelId="{2030543B-B8B7-4215-AAD8-B6429B9FC553}" type="presOf" srcId="{B19843D4-C80F-4EDC-B09E-AD5140A807F2}" destId="{0E2693DC-F29A-4BE0-95DE-13478FA907C8}" srcOrd="0" destOrd="0" presId="urn:microsoft.com/office/officeart/2008/layout/AlternatingHexagons"/>
    <dgm:cxn modelId="{582F433C-680B-425F-9055-BF663CC441BA}" srcId="{FCE4E68D-C498-46D1-A179-9B296FC0F5A3}" destId="{3BA30A6D-6CDF-4A34-B26D-9DC57B60F3BC}" srcOrd="0" destOrd="0" parTransId="{B16A7BB7-1F64-4162-878E-E4A92001EE29}" sibTransId="{C13FEE39-BD40-452C-8B8B-22DF7F355F3C}"/>
    <dgm:cxn modelId="{CBB6195D-C81D-4F1B-A255-1520645ABF54}" type="presOf" srcId="{CFF8063F-1E94-4F96-AE17-A98681AFA8C2}" destId="{9EE41624-B5C5-4C37-BBD2-A064F43D9D0B}" srcOrd="0" destOrd="0" presId="urn:microsoft.com/office/officeart/2008/layout/AlternatingHexagons"/>
    <dgm:cxn modelId="{9DAE2142-6F0A-4F54-B819-32066BA9D1F0}" type="presOf" srcId="{E6A622C1-F8A3-472B-ABC4-AE35E4FD8207}" destId="{14BCF499-F2C7-4E49-BA97-BC3B3D04B592}" srcOrd="0" destOrd="0" presId="urn:microsoft.com/office/officeart/2008/layout/AlternatingHexagons"/>
    <dgm:cxn modelId="{216DA868-937B-4441-A8EC-C527D5E60B88}" type="presOf" srcId="{7A88B83C-42C6-4421-831A-A2882782EDAE}" destId="{FA789356-D2BF-4A70-9FC0-F3C1921B470F}" srcOrd="0" destOrd="0" presId="urn:microsoft.com/office/officeart/2008/layout/AlternatingHexagons"/>
    <dgm:cxn modelId="{6B5CCA6A-B12F-4478-88F0-7B6072A78D62}" srcId="{E6A622C1-F8A3-472B-ABC4-AE35E4FD8207}" destId="{C21F58A3-F94A-4F75-ABB8-8DF38C3DAC90}" srcOrd="0" destOrd="0" parTransId="{53D832F2-6919-4F9A-A82E-3BECE7711D0A}" sibTransId="{5E147854-C2C1-4625-A7F4-ED0ADDC4EFB7}"/>
    <dgm:cxn modelId="{2D95EF7C-6165-4ADE-9B36-0AE140C796F7}" type="presOf" srcId="{60D1EF98-6E4E-46AB-A4F4-A4C92EE4AB8F}" destId="{278C2309-443A-48A7-A71A-B62425EF9D1D}" srcOrd="0" destOrd="0" presId="urn:microsoft.com/office/officeart/2008/layout/AlternatingHexagons"/>
    <dgm:cxn modelId="{F45B747D-D4A0-4D19-9F81-1ECB620686A5}" type="presOf" srcId="{8DB66EDC-005D-462F-8C8A-93C437B3C8CF}" destId="{20E53DBA-D168-4A5B-B338-8D9CE24C9DAB}" srcOrd="0" destOrd="0" presId="urn:microsoft.com/office/officeart/2008/layout/AlternatingHexagons"/>
    <dgm:cxn modelId="{3D497C84-0EEC-4FEC-B9D8-21B6CE7B3822}" type="presOf" srcId="{4EEB2C52-F4BC-4377-9517-CBB842E47D15}" destId="{0FB2DB9B-ECB7-4D17-9099-F7F662AC3800}" srcOrd="0" destOrd="0" presId="urn:microsoft.com/office/officeart/2008/layout/AlternatingHexagons"/>
    <dgm:cxn modelId="{8A06BC86-0141-421C-9BBD-6198E8866B79}" type="presOf" srcId="{7B643D28-81E7-413E-BD7B-7B7F7DE848B5}" destId="{577BBAC1-F3C1-4E8F-971F-FED565057020}" srcOrd="0" destOrd="0" presId="urn:microsoft.com/office/officeart/2008/layout/AlternatingHexagons"/>
    <dgm:cxn modelId="{8652C28B-F58C-44B7-B909-92BF9B2539E5}" srcId="{2A539CDD-040B-4563-8935-73AB985FBFBB}" destId="{E6A622C1-F8A3-472B-ABC4-AE35E4FD8207}" srcOrd="2" destOrd="0" parTransId="{62D4408D-E00E-4EA1-8F77-DCCE238C0C6E}" sibTransId="{CFF8063F-1E94-4F96-AE17-A98681AFA8C2}"/>
    <dgm:cxn modelId="{2283EC94-DFF0-43BC-9B5D-3B5B4E4AAC9E}" srcId="{60D1EF98-6E4E-46AB-A4F4-A4C92EE4AB8F}" destId="{878F5988-BC12-4E64-B732-7A70CF71DCA1}" srcOrd="0" destOrd="0" parTransId="{F6A050D7-FB31-40E8-8EDB-F0DCD6788D00}" sibTransId="{86CCBAAF-761E-44E9-B415-21EF34326D1A}"/>
    <dgm:cxn modelId="{A0AC6DA4-35A4-49D3-AE52-3F313247852D}" type="presOf" srcId="{F49BF30B-E281-45C0-B7CA-8163F1C6CDCC}" destId="{CDD6F3A8-DB6B-409A-B271-5E9065539163}" srcOrd="0" destOrd="0" presId="urn:microsoft.com/office/officeart/2008/layout/AlternatingHexagons"/>
    <dgm:cxn modelId="{28F7BEBB-0B51-4DA9-9C44-7615539290D4}" type="presOf" srcId="{BADB9615-6268-496F-A6EA-8A9488BA9CEE}" destId="{A306F01F-BB47-4F7A-8B10-0DBF2324347D}" srcOrd="0" destOrd="0" presId="urn:microsoft.com/office/officeart/2008/layout/AlternatingHexagons"/>
    <dgm:cxn modelId="{451757CB-ACBE-478E-8504-3EC64BE55C1E}" srcId="{2A539CDD-040B-4563-8935-73AB985FBFBB}" destId="{FCE4E68D-C498-46D1-A179-9B296FC0F5A3}" srcOrd="1" destOrd="0" parTransId="{6B1BB637-FCCB-4777-A959-96EFEF5E52AC}" sibTransId="{BD045F90-6319-413C-A145-93E2C0B34913}"/>
    <dgm:cxn modelId="{7B19EBCC-1FAC-4CEE-89DA-3EC349605BF1}" type="presOf" srcId="{2A539CDD-040B-4563-8935-73AB985FBFBB}" destId="{7EF98962-BB5B-44D0-9CF7-82E5B834C51E}" srcOrd="0" destOrd="0" presId="urn:microsoft.com/office/officeart/2008/layout/AlternatingHexagons"/>
    <dgm:cxn modelId="{4C4536CD-4517-4317-8F53-E08FBA2B767A}" type="presOf" srcId="{FCE4E68D-C498-46D1-A179-9B296FC0F5A3}" destId="{D91223C3-4418-4719-9EDF-F9CF4CBD2B9A}" srcOrd="0" destOrd="0" presId="urn:microsoft.com/office/officeart/2008/layout/AlternatingHexagons"/>
    <dgm:cxn modelId="{00AD62CD-CBCD-42DA-A4E4-98A4E15DF781}" type="presOf" srcId="{C21F58A3-F94A-4F75-ABB8-8DF38C3DAC90}" destId="{9784F5F7-470A-4EBF-8B8A-BA2AF7E63BF7}" srcOrd="0" destOrd="0" presId="urn:microsoft.com/office/officeart/2008/layout/AlternatingHexagons"/>
    <dgm:cxn modelId="{88BAECD8-D70A-4EA8-A6CC-65759E79FC6E}" srcId="{2A539CDD-040B-4563-8935-73AB985FBFBB}" destId="{F49BF30B-E281-45C0-B7CA-8163F1C6CDCC}" srcOrd="4" destOrd="0" parTransId="{81222024-A6EE-4A5A-B43E-4DD3688D3608}" sibTransId="{B19843D4-C80F-4EDC-B09E-AD5140A807F2}"/>
    <dgm:cxn modelId="{D8073EDF-C686-4788-944C-2F7D6E78B69F}" srcId="{8DB66EDC-005D-462F-8C8A-93C437B3C8CF}" destId="{7A88B83C-42C6-4421-831A-A2882782EDAE}" srcOrd="0" destOrd="0" parTransId="{7A3DA88F-EF12-4290-9DCC-31D0D95F80B5}" sibTransId="{F138C11E-50A7-4D6B-B805-17A0DBCEEE5F}"/>
    <dgm:cxn modelId="{500C9DE2-4AC1-43AA-AA39-1577BD0A6F34}" type="presOf" srcId="{BF96EC1F-F34F-4E5D-9558-1DBEF4947F07}" destId="{E6F5B51E-F835-45A0-959F-1260386C59B9}" srcOrd="0" destOrd="0" presId="urn:microsoft.com/office/officeart/2008/layout/AlternatingHexagons"/>
    <dgm:cxn modelId="{D92D71E4-082C-4C6C-AC38-605DA8B51196}" type="presOf" srcId="{BD045F90-6319-413C-A145-93E2C0B34913}" destId="{0DDBD907-229F-4E91-93AF-3BD0E6F1217C}" srcOrd="0" destOrd="0" presId="urn:microsoft.com/office/officeart/2008/layout/AlternatingHexagons"/>
    <dgm:cxn modelId="{CAB6D0F0-0C68-4E8A-95D7-80AF90CD032F}" srcId="{2A539CDD-040B-4563-8935-73AB985FBFBB}" destId="{8DB66EDC-005D-462F-8C8A-93C437B3C8CF}" srcOrd="0" destOrd="0" parTransId="{1731104E-3EAF-4557-AB6B-ABC5837586E1}" sibTransId="{BADB9615-6268-496F-A6EA-8A9488BA9CEE}"/>
    <dgm:cxn modelId="{97356EE1-19F5-4225-955A-33D30342577C}" type="presParOf" srcId="{7EF98962-BB5B-44D0-9CF7-82E5B834C51E}" destId="{63C2484E-56AB-4B8A-83ED-214FEEA9936D}" srcOrd="0" destOrd="0" presId="urn:microsoft.com/office/officeart/2008/layout/AlternatingHexagons"/>
    <dgm:cxn modelId="{67E3CC46-BF10-41A8-A2FD-2DC4FEECC905}" type="presParOf" srcId="{63C2484E-56AB-4B8A-83ED-214FEEA9936D}" destId="{20E53DBA-D168-4A5B-B338-8D9CE24C9DAB}" srcOrd="0" destOrd="0" presId="urn:microsoft.com/office/officeart/2008/layout/AlternatingHexagons"/>
    <dgm:cxn modelId="{905BEC0C-8FD7-48FB-99CA-2FECE27A4B9A}" type="presParOf" srcId="{63C2484E-56AB-4B8A-83ED-214FEEA9936D}" destId="{FA789356-D2BF-4A70-9FC0-F3C1921B470F}" srcOrd="1" destOrd="0" presId="urn:microsoft.com/office/officeart/2008/layout/AlternatingHexagons"/>
    <dgm:cxn modelId="{5A619BBB-C448-4AA0-A79F-62F8E54AA262}" type="presParOf" srcId="{63C2484E-56AB-4B8A-83ED-214FEEA9936D}" destId="{D2D222F6-FB71-43DA-9C14-7DC3B6F13ED0}" srcOrd="2" destOrd="0" presId="urn:microsoft.com/office/officeart/2008/layout/AlternatingHexagons"/>
    <dgm:cxn modelId="{2B0EB55F-CBC6-472B-BAC4-142DDDA76D1C}" type="presParOf" srcId="{63C2484E-56AB-4B8A-83ED-214FEEA9936D}" destId="{B22E973C-760C-4757-A289-81B2F1A46E31}" srcOrd="3" destOrd="0" presId="urn:microsoft.com/office/officeart/2008/layout/AlternatingHexagons"/>
    <dgm:cxn modelId="{D2E86969-F158-4875-AA33-1AF1995252AA}" type="presParOf" srcId="{63C2484E-56AB-4B8A-83ED-214FEEA9936D}" destId="{A306F01F-BB47-4F7A-8B10-0DBF2324347D}" srcOrd="4" destOrd="0" presId="urn:microsoft.com/office/officeart/2008/layout/AlternatingHexagons"/>
    <dgm:cxn modelId="{CC0F7D06-FE42-4428-849C-ED8F4DBC4017}" type="presParOf" srcId="{7EF98962-BB5B-44D0-9CF7-82E5B834C51E}" destId="{2C950060-2ECD-4C12-8F50-B3E2B74AB1AC}" srcOrd="1" destOrd="0" presId="urn:microsoft.com/office/officeart/2008/layout/AlternatingHexagons"/>
    <dgm:cxn modelId="{3CE9E824-A0AD-4659-8800-E45587F4445C}" type="presParOf" srcId="{7EF98962-BB5B-44D0-9CF7-82E5B834C51E}" destId="{A0D99A9D-FDF3-4448-BE2E-3052F82628AE}" srcOrd="2" destOrd="0" presId="urn:microsoft.com/office/officeart/2008/layout/AlternatingHexagons"/>
    <dgm:cxn modelId="{FDADB2BA-065C-4254-962B-9036BF978A51}" type="presParOf" srcId="{A0D99A9D-FDF3-4448-BE2E-3052F82628AE}" destId="{D91223C3-4418-4719-9EDF-F9CF4CBD2B9A}" srcOrd="0" destOrd="0" presId="urn:microsoft.com/office/officeart/2008/layout/AlternatingHexagons"/>
    <dgm:cxn modelId="{E52FAA0C-2A91-46B0-841D-282E1D574FDD}" type="presParOf" srcId="{A0D99A9D-FDF3-4448-BE2E-3052F82628AE}" destId="{828A0B8B-8ED5-4128-9FB4-167EEF574895}" srcOrd="1" destOrd="0" presId="urn:microsoft.com/office/officeart/2008/layout/AlternatingHexagons"/>
    <dgm:cxn modelId="{CA9B1D22-349E-431F-965D-72F7367DEB25}" type="presParOf" srcId="{A0D99A9D-FDF3-4448-BE2E-3052F82628AE}" destId="{90DDC991-34A5-4DC0-9BDE-9C7D9C077127}" srcOrd="2" destOrd="0" presId="urn:microsoft.com/office/officeart/2008/layout/AlternatingHexagons"/>
    <dgm:cxn modelId="{44AA492E-6C4E-4296-ABA6-DE037740F7C9}" type="presParOf" srcId="{A0D99A9D-FDF3-4448-BE2E-3052F82628AE}" destId="{4014EB98-D2E8-486F-9CB4-ADFA68ED4D10}" srcOrd="3" destOrd="0" presId="urn:microsoft.com/office/officeart/2008/layout/AlternatingHexagons"/>
    <dgm:cxn modelId="{9A2F19AD-DF37-4304-90CA-10F99E58E1D1}" type="presParOf" srcId="{A0D99A9D-FDF3-4448-BE2E-3052F82628AE}" destId="{0DDBD907-229F-4E91-93AF-3BD0E6F1217C}" srcOrd="4" destOrd="0" presId="urn:microsoft.com/office/officeart/2008/layout/AlternatingHexagons"/>
    <dgm:cxn modelId="{358B2506-35B2-41AB-904F-EEF1EE9E3C7D}" type="presParOf" srcId="{7EF98962-BB5B-44D0-9CF7-82E5B834C51E}" destId="{0FBD8BE4-73B7-4EBF-9688-AF98D9939636}" srcOrd="3" destOrd="0" presId="urn:microsoft.com/office/officeart/2008/layout/AlternatingHexagons"/>
    <dgm:cxn modelId="{2735B4E9-F26F-4C32-BCA2-B1987335F49C}" type="presParOf" srcId="{7EF98962-BB5B-44D0-9CF7-82E5B834C51E}" destId="{584BE7F4-98F6-4D33-990F-C8BC83418292}" srcOrd="4" destOrd="0" presId="urn:microsoft.com/office/officeart/2008/layout/AlternatingHexagons"/>
    <dgm:cxn modelId="{75828732-D823-4F51-B3B9-F2D61B28854B}" type="presParOf" srcId="{584BE7F4-98F6-4D33-990F-C8BC83418292}" destId="{14BCF499-F2C7-4E49-BA97-BC3B3D04B592}" srcOrd="0" destOrd="0" presId="urn:microsoft.com/office/officeart/2008/layout/AlternatingHexagons"/>
    <dgm:cxn modelId="{D7BE8362-E2C2-4D42-A994-FD5A9A3A6DEC}" type="presParOf" srcId="{584BE7F4-98F6-4D33-990F-C8BC83418292}" destId="{9784F5F7-470A-4EBF-8B8A-BA2AF7E63BF7}" srcOrd="1" destOrd="0" presId="urn:microsoft.com/office/officeart/2008/layout/AlternatingHexagons"/>
    <dgm:cxn modelId="{DE612E8A-2990-4A47-A979-CEBBDA7E0D0B}" type="presParOf" srcId="{584BE7F4-98F6-4D33-990F-C8BC83418292}" destId="{AA4717A0-F83C-40E4-A8F1-C178D3EA62B0}" srcOrd="2" destOrd="0" presId="urn:microsoft.com/office/officeart/2008/layout/AlternatingHexagons"/>
    <dgm:cxn modelId="{22B59847-0DDD-4BDE-9398-69CBB6EE36DF}" type="presParOf" srcId="{584BE7F4-98F6-4D33-990F-C8BC83418292}" destId="{93C70312-A00E-44FA-8953-87B7EF8D88A7}" srcOrd="3" destOrd="0" presId="urn:microsoft.com/office/officeart/2008/layout/AlternatingHexagons"/>
    <dgm:cxn modelId="{6D9D31B7-8F45-44D0-9A7F-1718B4111935}" type="presParOf" srcId="{584BE7F4-98F6-4D33-990F-C8BC83418292}" destId="{9EE41624-B5C5-4C37-BBD2-A064F43D9D0B}" srcOrd="4" destOrd="0" presId="urn:microsoft.com/office/officeart/2008/layout/AlternatingHexagons"/>
    <dgm:cxn modelId="{D537C851-D63A-4D77-8AAA-AAE0A141AF19}" type="presParOf" srcId="{7EF98962-BB5B-44D0-9CF7-82E5B834C51E}" destId="{6016E604-B693-46F2-A803-733E05071F18}" srcOrd="5" destOrd="0" presId="urn:microsoft.com/office/officeart/2008/layout/AlternatingHexagons"/>
    <dgm:cxn modelId="{466DA856-5A41-446D-B891-EBA4A01A0357}" type="presParOf" srcId="{7EF98962-BB5B-44D0-9CF7-82E5B834C51E}" destId="{B233462F-5B13-41D3-8974-766921AD5CAC}" srcOrd="6" destOrd="0" presId="urn:microsoft.com/office/officeart/2008/layout/AlternatingHexagons"/>
    <dgm:cxn modelId="{07535D40-2341-47F3-90D9-65BE4D1301E5}" type="presParOf" srcId="{B233462F-5B13-41D3-8974-766921AD5CAC}" destId="{278C2309-443A-48A7-A71A-B62425EF9D1D}" srcOrd="0" destOrd="0" presId="urn:microsoft.com/office/officeart/2008/layout/AlternatingHexagons"/>
    <dgm:cxn modelId="{B70554C8-0328-4CCC-B02C-D73DD4CFFB2D}" type="presParOf" srcId="{B233462F-5B13-41D3-8974-766921AD5CAC}" destId="{71387F51-68C8-4C27-98C1-3173D2D0DD21}" srcOrd="1" destOrd="0" presId="urn:microsoft.com/office/officeart/2008/layout/AlternatingHexagons"/>
    <dgm:cxn modelId="{CC4658AB-90F8-426C-9986-A794E2114141}" type="presParOf" srcId="{B233462F-5B13-41D3-8974-766921AD5CAC}" destId="{98F83D9B-E5F9-4CCD-A061-F8992C29D37F}" srcOrd="2" destOrd="0" presId="urn:microsoft.com/office/officeart/2008/layout/AlternatingHexagons"/>
    <dgm:cxn modelId="{37866AD8-EE2C-41AA-A3E7-F5A216D652AB}" type="presParOf" srcId="{B233462F-5B13-41D3-8974-766921AD5CAC}" destId="{AB0071B3-88B4-4986-9E05-C1B5EE5E4578}" srcOrd="3" destOrd="0" presId="urn:microsoft.com/office/officeart/2008/layout/AlternatingHexagons"/>
    <dgm:cxn modelId="{4BC03735-4BD5-4F8B-9BB3-9908E187D6FF}" type="presParOf" srcId="{B233462F-5B13-41D3-8974-766921AD5CAC}" destId="{0FB2DB9B-ECB7-4D17-9099-F7F662AC3800}" srcOrd="4" destOrd="0" presId="urn:microsoft.com/office/officeart/2008/layout/AlternatingHexagons"/>
    <dgm:cxn modelId="{24BAC0F1-8354-4268-85FC-6C02B851F3B4}" type="presParOf" srcId="{7EF98962-BB5B-44D0-9CF7-82E5B834C51E}" destId="{8385F106-DE55-4F0E-B50E-1F5E301313A8}" srcOrd="7" destOrd="0" presId="urn:microsoft.com/office/officeart/2008/layout/AlternatingHexagons"/>
    <dgm:cxn modelId="{3E1B24F8-E367-4DF6-9285-275F80E96301}" type="presParOf" srcId="{7EF98962-BB5B-44D0-9CF7-82E5B834C51E}" destId="{950D5D6B-DB8B-4395-9459-2A3B82070942}" srcOrd="8" destOrd="0" presId="urn:microsoft.com/office/officeart/2008/layout/AlternatingHexagons"/>
    <dgm:cxn modelId="{AB0CD01B-2CB6-4E80-A91D-C3DFFE2D14AF}" type="presParOf" srcId="{950D5D6B-DB8B-4395-9459-2A3B82070942}" destId="{CDD6F3A8-DB6B-409A-B271-5E9065539163}" srcOrd="0" destOrd="0" presId="urn:microsoft.com/office/officeart/2008/layout/AlternatingHexagons"/>
    <dgm:cxn modelId="{6424FD46-C05E-431F-9FF4-241C771EDB90}" type="presParOf" srcId="{950D5D6B-DB8B-4395-9459-2A3B82070942}" destId="{E5E62AA3-4FB4-44C0-8C9C-FEB163605733}" srcOrd="1" destOrd="0" presId="urn:microsoft.com/office/officeart/2008/layout/AlternatingHexagons"/>
    <dgm:cxn modelId="{0FEB32E4-F65F-4BC4-830C-8A8149DB932A}" type="presParOf" srcId="{950D5D6B-DB8B-4395-9459-2A3B82070942}" destId="{0EE3818C-378D-4D43-A7B2-9D6895E21603}" srcOrd="2" destOrd="0" presId="urn:microsoft.com/office/officeart/2008/layout/AlternatingHexagons"/>
    <dgm:cxn modelId="{E0FEA700-B710-4E8D-81D1-4BE634846AAE}" type="presParOf" srcId="{950D5D6B-DB8B-4395-9459-2A3B82070942}" destId="{09567890-73DA-4DAA-9835-4BB134356871}" srcOrd="3" destOrd="0" presId="urn:microsoft.com/office/officeart/2008/layout/AlternatingHexagons"/>
    <dgm:cxn modelId="{4C6B71DF-2469-4878-A722-B0BEE77792CB}" type="presParOf" srcId="{950D5D6B-DB8B-4395-9459-2A3B82070942}" destId="{0E2693DC-F29A-4BE0-95DE-13478FA907C8}" srcOrd="4" destOrd="0" presId="urn:microsoft.com/office/officeart/2008/layout/AlternatingHexagons"/>
    <dgm:cxn modelId="{5C887FBE-3843-4D39-9BB2-4E8114BC7535}" type="presParOf" srcId="{7EF98962-BB5B-44D0-9CF7-82E5B834C51E}" destId="{AE94A13E-B099-47F7-AE7F-D07EDCCD4233}" srcOrd="9" destOrd="0" presId="urn:microsoft.com/office/officeart/2008/layout/AlternatingHexagons"/>
    <dgm:cxn modelId="{FB0CA434-ED92-4C4E-A402-4F0DB1E303CE}" type="presParOf" srcId="{7EF98962-BB5B-44D0-9CF7-82E5B834C51E}" destId="{AB3C4B3E-03CF-471A-9BB7-6A753A6EDA63}" srcOrd="10" destOrd="0" presId="urn:microsoft.com/office/officeart/2008/layout/AlternatingHexagons"/>
    <dgm:cxn modelId="{D1BFA03F-2F53-485A-9BD3-8E8E08AD70DB}" type="presParOf" srcId="{AB3C4B3E-03CF-471A-9BB7-6A753A6EDA63}" destId="{577BBAC1-F3C1-4E8F-971F-FED565057020}" srcOrd="0" destOrd="0" presId="urn:microsoft.com/office/officeart/2008/layout/AlternatingHexagons"/>
    <dgm:cxn modelId="{B01D0895-5F0B-4614-B09C-278F8E174DC5}" type="presParOf" srcId="{AB3C4B3E-03CF-471A-9BB7-6A753A6EDA63}" destId="{0689A54C-B49D-4ECA-98A6-8747DE65D886}" srcOrd="1" destOrd="0" presId="urn:microsoft.com/office/officeart/2008/layout/AlternatingHexagons"/>
    <dgm:cxn modelId="{60037419-D067-4612-9F6D-811FF53AED76}" type="presParOf" srcId="{AB3C4B3E-03CF-471A-9BB7-6A753A6EDA63}" destId="{2C32A17D-56C1-4762-BF8F-2EDD1CBFBDE1}" srcOrd="2" destOrd="0" presId="urn:microsoft.com/office/officeart/2008/layout/AlternatingHexagons"/>
    <dgm:cxn modelId="{A5D9A625-7CC0-4E04-BB7C-E5B92AACEA50}" type="presParOf" srcId="{AB3C4B3E-03CF-471A-9BB7-6A753A6EDA63}" destId="{E2B351C3-25C0-4CF7-9BE8-37EEA337640A}" srcOrd="3" destOrd="0" presId="urn:microsoft.com/office/officeart/2008/layout/AlternatingHexagons"/>
    <dgm:cxn modelId="{8FF93E26-022B-4CA9-80E9-3A9C94081B7A}" type="presParOf" srcId="{AB3C4B3E-03CF-471A-9BB7-6A753A6EDA63}" destId="{E6F5B51E-F835-45A0-959F-1260386C59B9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2A4075-6C88-4093-87AA-2EC6D7AC0346}">
      <dsp:nvSpPr>
        <dsp:cNvPr id="0" name=""/>
        <dsp:cNvSpPr/>
      </dsp:nvSpPr>
      <dsp:spPr>
        <a:xfrm>
          <a:off x="0" y="0"/>
          <a:ext cx="7747000" cy="13588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Agile</a:t>
          </a:r>
          <a:endParaRPr lang="ru-RU" sz="6500" kern="1200" dirty="0"/>
        </a:p>
      </dsp:txBody>
      <dsp:txXfrm>
        <a:off x="0" y="0"/>
        <a:ext cx="7747000" cy="1358817"/>
      </dsp:txXfrm>
    </dsp:sp>
    <dsp:sp modelId="{9113B631-0372-41D4-BA33-7C054797F9E0}">
      <dsp:nvSpPr>
        <dsp:cNvPr id="0" name=""/>
        <dsp:cNvSpPr/>
      </dsp:nvSpPr>
      <dsp:spPr>
        <a:xfrm>
          <a:off x="0" y="1358817"/>
          <a:ext cx="3873500" cy="28535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600" kern="1200" dirty="0"/>
            <a:t>Ценности</a:t>
          </a:r>
        </a:p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600" kern="1200" dirty="0"/>
            <a:t>4</a:t>
          </a:r>
        </a:p>
      </dsp:txBody>
      <dsp:txXfrm>
        <a:off x="0" y="1358817"/>
        <a:ext cx="3873500" cy="2853515"/>
      </dsp:txXfrm>
    </dsp:sp>
    <dsp:sp modelId="{A999C375-F9AD-4766-9A74-9218EF0B1CDD}">
      <dsp:nvSpPr>
        <dsp:cNvPr id="0" name=""/>
        <dsp:cNvSpPr/>
      </dsp:nvSpPr>
      <dsp:spPr>
        <a:xfrm>
          <a:off x="3873500" y="1358817"/>
          <a:ext cx="3873500" cy="28535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600" kern="1200" dirty="0"/>
            <a:t>Принципы</a:t>
          </a:r>
        </a:p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600" kern="1200" dirty="0"/>
            <a:t>12</a:t>
          </a:r>
        </a:p>
      </dsp:txBody>
      <dsp:txXfrm>
        <a:off x="3873500" y="1358817"/>
        <a:ext cx="3873500" cy="2853515"/>
      </dsp:txXfrm>
    </dsp:sp>
    <dsp:sp modelId="{C58BE27D-4832-4902-A6F3-A3AD6440638C}">
      <dsp:nvSpPr>
        <dsp:cNvPr id="0" name=""/>
        <dsp:cNvSpPr/>
      </dsp:nvSpPr>
      <dsp:spPr>
        <a:xfrm>
          <a:off x="0" y="4212332"/>
          <a:ext cx="7747000" cy="31705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E53DBA-D168-4A5B-B338-8D9CE24C9DAB}">
      <dsp:nvSpPr>
        <dsp:cNvPr id="0" name=""/>
        <dsp:cNvSpPr/>
      </dsp:nvSpPr>
      <dsp:spPr>
        <a:xfrm rot="5400000">
          <a:off x="1914660" y="67912"/>
          <a:ext cx="1033015" cy="89872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Scrum</a:t>
          </a:r>
          <a:endParaRPr lang="ru-RU" sz="1200" kern="1200" dirty="0"/>
        </a:p>
      </dsp:txBody>
      <dsp:txXfrm rot="-5400000">
        <a:off x="2121857" y="161744"/>
        <a:ext cx="618621" cy="711059"/>
      </dsp:txXfrm>
    </dsp:sp>
    <dsp:sp modelId="{FA789356-D2BF-4A70-9FC0-F3C1921B470F}">
      <dsp:nvSpPr>
        <dsp:cNvPr id="0" name=""/>
        <dsp:cNvSpPr/>
      </dsp:nvSpPr>
      <dsp:spPr>
        <a:xfrm>
          <a:off x="2907801" y="207369"/>
          <a:ext cx="1152845" cy="619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 </a:t>
          </a:r>
        </a:p>
      </dsp:txBody>
      <dsp:txXfrm>
        <a:off x="2907801" y="207369"/>
        <a:ext cx="1152845" cy="619809"/>
      </dsp:txXfrm>
    </dsp:sp>
    <dsp:sp modelId="{A306F01F-BB47-4F7A-8B10-0DBF2324347D}">
      <dsp:nvSpPr>
        <dsp:cNvPr id="0" name=""/>
        <dsp:cNvSpPr/>
      </dsp:nvSpPr>
      <dsp:spPr>
        <a:xfrm rot="5400000">
          <a:off x="944038" y="67912"/>
          <a:ext cx="1033015" cy="89872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945063"/>
            <a:satOff val="-4361"/>
            <a:lumOff val="1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 rot="-5400000">
        <a:off x="1151235" y="161744"/>
        <a:ext cx="618621" cy="711059"/>
      </dsp:txXfrm>
    </dsp:sp>
    <dsp:sp modelId="{D91223C3-4418-4719-9EDF-F9CF4CBD2B9A}">
      <dsp:nvSpPr>
        <dsp:cNvPr id="0" name=""/>
        <dsp:cNvSpPr/>
      </dsp:nvSpPr>
      <dsp:spPr>
        <a:xfrm rot="5400000">
          <a:off x="1427490" y="944736"/>
          <a:ext cx="1033015" cy="89872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890126"/>
            <a:satOff val="-8721"/>
            <a:lumOff val="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XP</a:t>
          </a:r>
          <a:endParaRPr lang="ru-RU" sz="1200" kern="1200" dirty="0"/>
        </a:p>
      </dsp:txBody>
      <dsp:txXfrm rot="-5400000">
        <a:off x="1634687" y="1038568"/>
        <a:ext cx="618621" cy="711059"/>
      </dsp:txXfrm>
    </dsp:sp>
    <dsp:sp modelId="{828A0B8B-8ED5-4128-9FB4-167EEF574895}">
      <dsp:nvSpPr>
        <dsp:cNvPr id="0" name=""/>
        <dsp:cNvSpPr/>
      </dsp:nvSpPr>
      <dsp:spPr>
        <a:xfrm>
          <a:off x="341790" y="1084193"/>
          <a:ext cx="1115656" cy="619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 </a:t>
          </a:r>
        </a:p>
      </dsp:txBody>
      <dsp:txXfrm>
        <a:off x="341790" y="1084193"/>
        <a:ext cx="1115656" cy="619809"/>
      </dsp:txXfrm>
    </dsp:sp>
    <dsp:sp modelId="{0DDBD907-229F-4E91-93AF-3BD0E6F1217C}">
      <dsp:nvSpPr>
        <dsp:cNvPr id="0" name=""/>
        <dsp:cNvSpPr/>
      </dsp:nvSpPr>
      <dsp:spPr>
        <a:xfrm rot="5400000">
          <a:off x="2398111" y="944736"/>
          <a:ext cx="1033015" cy="89872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2835189"/>
            <a:satOff val="-13082"/>
            <a:lumOff val="4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 rot="-5400000">
        <a:off x="2605308" y="1038568"/>
        <a:ext cx="618621" cy="711059"/>
      </dsp:txXfrm>
    </dsp:sp>
    <dsp:sp modelId="{14BCF499-F2C7-4E49-BA97-BC3B3D04B592}">
      <dsp:nvSpPr>
        <dsp:cNvPr id="0" name=""/>
        <dsp:cNvSpPr/>
      </dsp:nvSpPr>
      <dsp:spPr>
        <a:xfrm rot="5400000">
          <a:off x="1914660" y="1821559"/>
          <a:ext cx="1033015" cy="89872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3780252"/>
            <a:satOff val="-17443"/>
            <a:lumOff val="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 err="1"/>
            <a:t>Канбан</a:t>
          </a:r>
          <a:endParaRPr lang="ru-RU" sz="1200" kern="1200" dirty="0"/>
        </a:p>
      </dsp:txBody>
      <dsp:txXfrm rot="-5400000">
        <a:off x="2121857" y="1915391"/>
        <a:ext cx="618621" cy="711059"/>
      </dsp:txXfrm>
    </dsp:sp>
    <dsp:sp modelId="{9784F5F7-470A-4EBF-8B8A-BA2AF7E63BF7}">
      <dsp:nvSpPr>
        <dsp:cNvPr id="0" name=""/>
        <dsp:cNvSpPr/>
      </dsp:nvSpPr>
      <dsp:spPr>
        <a:xfrm>
          <a:off x="2907801" y="1961016"/>
          <a:ext cx="1152845" cy="619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 </a:t>
          </a:r>
        </a:p>
      </dsp:txBody>
      <dsp:txXfrm>
        <a:off x="2907801" y="1961016"/>
        <a:ext cx="1152845" cy="619809"/>
      </dsp:txXfrm>
    </dsp:sp>
    <dsp:sp modelId="{9EE41624-B5C5-4C37-BBD2-A064F43D9D0B}">
      <dsp:nvSpPr>
        <dsp:cNvPr id="0" name=""/>
        <dsp:cNvSpPr/>
      </dsp:nvSpPr>
      <dsp:spPr>
        <a:xfrm rot="5400000">
          <a:off x="944038" y="1821559"/>
          <a:ext cx="1033015" cy="89872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4725315"/>
            <a:satOff val="-21804"/>
            <a:lumOff val="8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 rot="-5400000">
        <a:off x="1151235" y="1915391"/>
        <a:ext cx="618621" cy="711059"/>
      </dsp:txXfrm>
    </dsp:sp>
    <dsp:sp modelId="{278C2309-443A-48A7-A71A-B62425EF9D1D}">
      <dsp:nvSpPr>
        <dsp:cNvPr id="0" name=""/>
        <dsp:cNvSpPr/>
      </dsp:nvSpPr>
      <dsp:spPr>
        <a:xfrm rot="5400000">
          <a:off x="1427490" y="2698383"/>
          <a:ext cx="1033015" cy="89872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5670378"/>
            <a:satOff val="-26164"/>
            <a:lumOff val="9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Lean</a:t>
          </a:r>
          <a:endParaRPr lang="ru-RU" sz="1200" kern="1200" dirty="0"/>
        </a:p>
      </dsp:txBody>
      <dsp:txXfrm rot="-5400000">
        <a:off x="1634687" y="2792215"/>
        <a:ext cx="618621" cy="711059"/>
      </dsp:txXfrm>
    </dsp:sp>
    <dsp:sp modelId="{71387F51-68C8-4C27-98C1-3173D2D0DD21}">
      <dsp:nvSpPr>
        <dsp:cNvPr id="0" name=""/>
        <dsp:cNvSpPr/>
      </dsp:nvSpPr>
      <dsp:spPr>
        <a:xfrm>
          <a:off x="341790" y="2837840"/>
          <a:ext cx="1115656" cy="619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 </a:t>
          </a:r>
        </a:p>
      </dsp:txBody>
      <dsp:txXfrm>
        <a:off x="341790" y="2837840"/>
        <a:ext cx="1115656" cy="619809"/>
      </dsp:txXfrm>
    </dsp:sp>
    <dsp:sp modelId="{0FB2DB9B-ECB7-4D17-9099-F7F662AC3800}">
      <dsp:nvSpPr>
        <dsp:cNvPr id="0" name=""/>
        <dsp:cNvSpPr/>
      </dsp:nvSpPr>
      <dsp:spPr>
        <a:xfrm rot="5400000">
          <a:off x="2398111" y="2698383"/>
          <a:ext cx="1033015" cy="89872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6615440"/>
            <a:satOff val="-30525"/>
            <a:lumOff val="11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 rot="-5400000">
        <a:off x="2605308" y="2792215"/>
        <a:ext cx="618621" cy="711059"/>
      </dsp:txXfrm>
    </dsp:sp>
    <dsp:sp modelId="{CDD6F3A8-DB6B-409A-B271-5E9065539163}">
      <dsp:nvSpPr>
        <dsp:cNvPr id="0" name=""/>
        <dsp:cNvSpPr/>
      </dsp:nvSpPr>
      <dsp:spPr>
        <a:xfrm rot="5400000">
          <a:off x="1914660" y="3575207"/>
          <a:ext cx="1033015" cy="89872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7560504"/>
            <a:satOff val="-34886"/>
            <a:lumOff val="1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DSDM</a:t>
          </a:r>
          <a:endParaRPr lang="ru-RU" sz="1200" kern="1200" dirty="0"/>
        </a:p>
      </dsp:txBody>
      <dsp:txXfrm rot="-5400000">
        <a:off x="2121857" y="3669039"/>
        <a:ext cx="618621" cy="711059"/>
      </dsp:txXfrm>
    </dsp:sp>
    <dsp:sp modelId="{E5E62AA3-4FB4-44C0-8C9C-FEB163605733}">
      <dsp:nvSpPr>
        <dsp:cNvPr id="0" name=""/>
        <dsp:cNvSpPr/>
      </dsp:nvSpPr>
      <dsp:spPr>
        <a:xfrm>
          <a:off x="2907801" y="3714664"/>
          <a:ext cx="1152845" cy="619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2693DC-F29A-4BE0-95DE-13478FA907C8}">
      <dsp:nvSpPr>
        <dsp:cNvPr id="0" name=""/>
        <dsp:cNvSpPr/>
      </dsp:nvSpPr>
      <dsp:spPr>
        <a:xfrm rot="5400000">
          <a:off x="944038" y="3575207"/>
          <a:ext cx="1033015" cy="89872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8505566"/>
            <a:satOff val="-39247"/>
            <a:lumOff val="14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 rot="-5400000">
        <a:off x="1151235" y="3669039"/>
        <a:ext cx="618621" cy="711059"/>
      </dsp:txXfrm>
    </dsp:sp>
    <dsp:sp modelId="{577BBAC1-F3C1-4E8F-971F-FED565057020}">
      <dsp:nvSpPr>
        <dsp:cNvPr id="0" name=""/>
        <dsp:cNvSpPr/>
      </dsp:nvSpPr>
      <dsp:spPr>
        <a:xfrm rot="5400000">
          <a:off x="1427490" y="4452030"/>
          <a:ext cx="1033015" cy="89872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9450630"/>
            <a:satOff val="-43607"/>
            <a:lumOff val="1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FDD</a:t>
          </a:r>
          <a:r>
            <a:rPr lang="ru-RU" sz="1200" kern="1200" dirty="0"/>
            <a:t> </a:t>
          </a:r>
        </a:p>
      </dsp:txBody>
      <dsp:txXfrm rot="-5400000">
        <a:off x="1634687" y="4545862"/>
        <a:ext cx="618621" cy="711059"/>
      </dsp:txXfrm>
    </dsp:sp>
    <dsp:sp modelId="{0689A54C-B49D-4ECA-98A6-8747DE65D886}">
      <dsp:nvSpPr>
        <dsp:cNvPr id="0" name=""/>
        <dsp:cNvSpPr/>
      </dsp:nvSpPr>
      <dsp:spPr>
        <a:xfrm>
          <a:off x="341790" y="4591488"/>
          <a:ext cx="1115656" cy="619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F5B51E-F835-45A0-959F-1260386C59B9}">
      <dsp:nvSpPr>
        <dsp:cNvPr id="0" name=""/>
        <dsp:cNvSpPr/>
      </dsp:nvSpPr>
      <dsp:spPr>
        <a:xfrm rot="5400000">
          <a:off x="2398111" y="4452030"/>
          <a:ext cx="1033015" cy="89872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 rot="-5400000">
        <a:off x="2605308" y="4545862"/>
        <a:ext cx="618621" cy="7110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35788-1A54-474D-9CB2-C8B0EF1E9542}" type="datetimeFigureOut">
              <a:rPr lang="ru-RU" smtClean="0"/>
              <a:t>12.02.2026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6690F-BF41-4DC9-BFD7-9D5A26E7E2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1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782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849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49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43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787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1662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183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364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4736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355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916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248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671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3885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860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5124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604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101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92930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13742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19752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8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6747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69796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5611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721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813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631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082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9106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«Общество прикладной информатики» в Париже –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Société d'Informatique Appliquée (SIA)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195AA-4AA6-46BF-B651-487ACFF8DDB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57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8959D-E0C0-42EC-BD6C-C8106344CEEE}" type="datetimeFigureOut">
              <a:rPr lang="ru-RU" smtClean="0"/>
              <a:t>12.02.2026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72F67-8A09-447E-A4AC-CBC3904282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25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8959D-E0C0-42EC-BD6C-C8106344CEEE}" type="datetimeFigureOut">
              <a:rPr lang="ru-RU" smtClean="0"/>
              <a:t>12.02.2026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72F67-8A09-447E-A4AC-CBC3904282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170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8959D-E0C0-42EC-BD6C-C8106344CEEE}" type="datetimeFigureOut">
              <a:rPr lang="ru-RU" smtClean="0"/>
              <a:t>12.02.2026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72F67-8A09-447E-A4AC-CBC3904282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572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8959D-E0C0-42EC-BD6C-C8106344CEEE}" type="datetimeFigureOut">
              <a:rPr lang="ru-RU" smtClean="0"/>
              <a:t>12.02.2026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72F67-8A09-447E-A4AC-CBC3904282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510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8959D-E0C0-42EC-BD6C-C8106344CEEE}" type="datetimeFigureOut">
              <a:rPr lang="ru-RU" smtClean="0"/>
              <a:t>12.02.2026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72F67-8A09-447E-A4AC-CBC3904282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608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8959D-E0C0-42EC-BD6C-C8106344CEEE}" type="datetimeFigureOut">
              <a:rPr lang="ru-RU" smtClean="0"/>
              <a:t>12.02.2026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72F67-8A09-447E-A4AC-CBC3904282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77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8959D-E0C0-42EC-BD6C-C8106344CEEE}" type="datetimeFigureOut">
              <a:rPr lang="ru-RU" smtClean="0"/>
              <a:t>12.02.2026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72F67-8A09-447E-A4AC-CBC3904282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107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8959D-E0C0-42EC-BD6C-C8106344CEEE}" type="datetimeFigureOut">
              <a:rPr lang="ru-RU" smtClean="0"/>
              <a:t>12.02.2026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72F67-8A09-447E-A4AC-CBC3904282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809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8959D-E0C0-42EC-BD6C-C8106344CEEE}" type="datetimeFigureOut">
              <a:rPr lang="ru-RU" smtClean="0"/>
              <a:t>12.02.2026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72F67-8A09-447E-A4AC-CBC3904282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89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8959D-E0C0-42EC-BD6C-C8106344CEEE}" type="datetimeFigureOut">
              <a:rPr lang="ru-RU" smtClean="0"/>
              <a:t>12.02.2026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72F67-8A09-447E-A4AC-CBC3904282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502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8959D-E0C0-42EC-BD6C-C8106344CEEE}" type="datetimeFigureOut">
              <a:rPr lang="ru-RU" smtClean="0"/>
              <a:t>12.02.2026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72F67-8A09-447E-A4AC-CBC3904282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220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8959D-E0C0-42EC-BD6C-C8106344CEEE}" type="datetimeFigureOut">
              <a:rPr lang="ru-RU" smtClean="0"/>
              <a:t>12.02.2026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72F67-8A09-447E-A4AC-CBC3904282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4705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jpeg"/><Relationship Id="rId18" Type="http://schemas.openxmlformats.org/officeDocument/2006/relationships/image" Target="../media/image37.jpeg"/><Relationship Id="rId3" Type="http://schemas.openxmlformats.org/officeDocument/2006/relationships/image" Target="../media/image2.pn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17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5.jpeg"/><Relationship Id="rId20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10" Type="http://schemas.openxmlformats.org/officeDocument/2006/relationships/image" Target="../media/image29.jpeg"/><Relationship Id="rId19" Type="http://schemas.openxmlformats.org/officeDocument/2006/relationships/image" Target="../media/image38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7164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>
                    <a:lumMod val="75000"/>
                  </a:schemeClr>
                </a:solidFill>
              </a:rPr>
              <a:t>Для просмотра нажмите клавишу 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F5</a:t>
            </a:r>
            <a:endParaRPr lang="ru-RU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79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Авторы </a:t>
            </a:r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</a:t>
            </a:r>
            <a:r>
              <a:rPr lang="ru-RU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 манифеста</a:t>
            </a:r>
            <a:endParaRPr lang="ru-RU" sz="3600" dirty="0">
              <a:ln w="6350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2" descr="https://upload.wikimedia.org/wikipedia/commons/5/55/Kent_Beck_no_Workshop_Mapping_XP.jpg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5" t="6280" r="21884" b="46898"/>
          <a:stretch/>
        </p:blipFill>
        <p:spPr bwMode="auto">
          <a:xfrm>
            <a:off x="323887" y="1502229"/>
            <a:ext cx="1440000" cy="1440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ike Beedle"/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3" t="3679" r="12955" b="18232"/>
          <a:stretch/>
        </p:blipFill>
        <p:spPr bwMode="auto">
          <a:xfrm>
            <a:off x="2247631" y="1502229"/>
            <a:ext cx="1440000" cy="1440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rievanBennekom"/>
          <p:cNvPicPr>
            <a:picLocks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2" t="572" r="30232" b="-2867"/>
          <a:stretch/>
        </p:blipFill>
        <p:spPr bwMode="auto">
          <a:xfrm>
            <a:off x="4171375" y="1502229"/>
            <a:ext cx="1440000" cy="1440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yt3.ggpht.com/ytc/AKedOLThRT55kZejCN3bjGmWArhGQy5Llu3Rp6CZLgvU8A=s900-c-k-c0x00ffffff-no-rj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863" y="1502229"/>
            <a:ext cx="1440000" cy="1440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www.sdtimes.com/images/James200902-email.jpeg"/>
          <p:cNvPicPr>
            <a:picLocks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4" t="-533" r="8337" b="2664"/>
          <a:stretch/>
        </p:blipFill>
        <p:spPr bwMode="auto">
          <a:xfrm>
            <a:off x="9942606" y="1502229"/>
            <a:ext cx="1440000" cy="1440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i.ytimg.com/vi/b95A_qpt_Aw/maxresdefault.jpg"/>
          <p:cNvPicPr>
            <a:picLocks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9" t="508" r="18039" b="11692"/>
          <a:stretch/>
        </p:blipFill>
        <p:spPr bwMode="auto">
          <a:xfrm>
            <a:off x="323887" y="3155638"/>
            <a:ext cx="1440000" cy="1440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upload.wikimedia.org/wikipedia/commons/thumb/e/e2/Webysther_20150414193208_-_Martin_Fowler.jpg/1200px-Webysther_20150414193208_-_Martin_Fowler.jpg"/>
          <p:cNvPicPr>
            <a:picLocks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42"/>
          <a:stretch/>
        </p:blipFill>
        <p:spPr bwMode="auto">
          <a:xfrm>
            <a:off x="2344800" y="3155638"/>
            <a:ext cx="1440000" cy="1440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/>
          <p:cNvPicPr>
            <a:picLocks/>
          </p:cNvPicPr>
          <p:nvPr/>
        </p:nvPicPr>
        <p:blipFill rotWithShape="1">
          <a:blip r:embed="rId11"/>
          <a:srcRect l="3697" t="2239" r="37" b="23131"/>
          <a:stretch/>
        </p:blipFill>
        <p:spPr>
          <a:xfrm>
            <a:off x="4365713" y="3155638"/>
            <a:ext cx="1440000" cy="144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2" descr="Рон Джеффрис и Чет Хендриксон"/>
          <p:cNvPicPr>
            <a:picLocks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9289" r="5768" b="17625"/>
          <a:stretch/>
        </p:blipFill>
        <p:spPr bwMode="auto">
          <a:xfrm>
            <a:off x="8138442" y="3155637"/>
            <a:ext cx="1440000" cy="1440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sun1-90.userapi.com/s/v1/if1/JKBW7HJzzPRq-jVZODZnhuQT3b6IABsLeHdHZsDc6KdPzbL8hQjczvyaMfPqp98V4EMTwJT4.jpg?size=200x200&amp;quality=96&amp;crop=14,0,378,378&amp;ava=1"/>
          <p:cNvPicPr>
            <a:picLocks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4"/>
          <a:stretch/>
        </p:blipFill>
        <p:spPr bwMode="auto">
          <a:xfrm>
            <a:off x="10151140" y="3311254"/>
            <a:ext cx="1080000" cy="1080000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upload.wikimedia.org/wikipedia/commons/9/96/Brian_Marick_at_ALE2011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0" t="1" r="2130" b="30406"/>
          <a:stretch/>
        </p:blipFill>
        <p:spPr bwMode="auto">
          <a:xfrm>
            <a:off x="286233" y="4950219"/>
            <a:ext cx="1440000" cy="14226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15"/>
          <a:srcRect l="542" r="-542" b="19878"/>
          <a:stretch/>
        </p:blipFill>
        <p:spPr>
          <a:xfrm>
            <a:off x="2351045" y="4950218"/>
            <a:ext cx="1440000" cy="14632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" descr="https://scrumorg-website-prod.s3.amazonaws.com/drupal/2018-02/SCRUM0006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" t="4363" r="4708" b="23697"/>
          <a:stretch/>
        </p:blipFill>
        <p:spPr bwMode="auto">
          <a:xfrm>
            <a:off x="4365713" y="4950219"/>
            <a:ext cx="1440000" cy="141547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upload.wikimedia.org/wikipedia/commons/thumb/1/1e/Jeff_Sutherland.JPG/1280px-Jeff_Sutherland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56"/>
          <a:stretch/>
        </p:blipFill>
        <p:spPr bwMode="auto">
          <a:xfrm>
            <a:off x="6408925" y="4950218"/>
            <a:ext cx="1440000" cy="144243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gihyo.jp/assets/images/dev/serial/01/software_designers/0039/0039-01.jp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9" b="19355"/>
          <a:stretch/>
        </p:blipFill>
        <p:spPr bwMode="auto">
          <a:xfrm>
            <a:off x="8223460" y="4948964"/>
            <a:ext cx="1440000" cy="140346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Прямоугольник 30"/>
          <p:cNvSpPr/>
          <p:nvPr/>
        </p:nvSpPr>
        <p:spPr>
          <a:xfrm>
            <a:off x="384451" y="4320154"/>
            <a:ext cx="12715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Стивен </a:t>
            </a:r>
          </a:p>
          <a:p>
            <a:pPr algn="ctr"/>
            <a:r>
              <a:rPr lang="ru-RU" dirty="0" err="1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Меллор</a:t>
            </a:r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</a:t>
            </a:r>
            <a:endParaRPr lang="en-US" sz="100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2505654" y="4317526"/>
            <a:ext cx="12330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Мартин </a:t>
            </a:r>
          </a:p>
          <a:p>
            <a:pPr algn="ctr"/>
            <a:r>
              <a:rPr lang="ru-RU" dirty="0" err="1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Фаулер</a:t>
            </a:r>
            <a:endParaRPr lang="en-US" dirty="0">
              <a:ln>
                <a:solidFill>
                  <a:schemeClr val="accent5"/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4385541" y="4317526"/>
            <a:ext cx="13885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Джим </a:t>
            </a:r>
          </a:p>
          <a:p>
            <a:pPr algn="ctr"/>
            <a:r>
              <a:rPr lang="ru-RU" dirty="0" err="1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Хайсмит</a:t>
            </a:r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34" name="Прямоугольник 33"/>
          <p:cNvSpPr/>
          <p:nvPr/>
        </p:nvSpPr>
        <p:spPr>
          <a:xfrm>
            <a:off x="8062449" y="4321140"/>
            <a:ext cx="1762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 err="1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Рон</a:t>
            </a:r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ru-RU" dirty="0" err="1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Джеффрис</a:t>
            </a:r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</a:t>
            </a:r>
            <a:endParaRPr lang="ru-RU" sz="100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5" name="Picture 4" descr="http://podcast.agileuprising.com/wp-content/uploads/2017/04/Alistair-Cockburn.jp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4" t="1044" r="16262" b="52674"/>
          <a:stretch/>
        </p:blipFill>
        <p:spPr bwMode="auto">
          <a:xfrm>
            <a:off x="6095120" y="1502230"/>
            <a:ext cx="1440000" cy="141694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ttps://cdn.slidesharecdn.com/ss_thumbnails/andyhunt-161207143122-thumbnail-4.jpg?cb=1481121179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4" t="15772" r="68274" b="59460"/>
          <a:stretch/>
        </p:blipFill>
        <p:spPr bwMode="auto">
          <a:xfrm>
            <a:off x="6324579" y="3155637"/>
            <a:ext cx="1493832" cy="1440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Прямоугольник 36"/>
          <p:cNvSpPr/>
          <p:nvPr/>
        </p:nvSpPr>
        <p:spPr>
          <a:xfrm>
            <a:off x="6500665" y="4317208"/>
            <a:ext cx="11416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Эндрю </a:t>
            </a:r>
          </a:p>
          <a:p>
            <a:pPr algn="ctr"/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Хант </a:t>
            </a:r>
            <a:endParaRPr lang="ru-RU" sz="100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10197254" y="4326996"/>
            <a:ext cx="9877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Джон </a:t>
            </a:r>
          </a:p>
          <a:p>
            <a:pPr algn="ctr"/>
            <a:r>
              <a:rPr lang="ru-RU" dirty="0" err="1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Кёрн</a:t>
            </a:r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39" name="Прямоугольник 38"/>
          <p:cNvSpPr/>
          <p:nvPr/>
        </p:nvSpPr>
        <p:spPr>
          <a:xfrm>
            <a:off x="413314" y="6023192"/>
            <a:ext cx="12314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Брайан </a:t>
            </a:r>
          </a:p>
          <a:p>
            <a:pPr algn="ctr"/>
            <a:r>
              <a:rPr lang="ru-RU" dirty="0" err="1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Мэрик</a:t>
            </a:r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</a:t>
            </a:r>
            <a:endParaRPr lang="ru-RU" sz="100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2540506" y="6072623"/>
            <a:ext cx="12330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Роберт </a:t>
            </a:r>
          </a:p>
          <a:p>
            <a:pPr algn="ctr"/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Мартин </a:t>
            </a:r>
          </a:p>
        </p:txBody>
      </p:sp>
      <p:sp>
        <p:nvSpPr>
          <p:cNvPr id="41" name="Прямоугольник 40"/>
          <p:cNvSpPr/>
          <p:nvPr/>
        </p:nvSpPr>
        <p:spPr>
          <a:xfrm>
            <a:off x="4562540" y="6072623"/>
            <a:ext cx="11993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Кен </a:t>
            </a:r>
          </a:p>
          <a:p>
            <a:pPr algn="ctr"/>
            <a:r>
              <a:rPr lang="ru-RU" dirty="0" err="1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Швабер</a:t>
            </a:r>
            <a:endParaRPr lang="ru-RU" dirty="0">
              <a:ln>
                <a:solidFill>
                  <a:schemeClr val="accent5"/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6292771" y="6110833"/>
            <a:ext cx="1696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 err="1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Джефф</a:t>
            </a:r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Сазерленд 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8492888" y="6069482"/>
            <a:ext cx="10855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Дейв </a:t>
            </a:r>
          </a:p>
          <a:p>
            <a:pPr algn="ctr"/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Томас 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678082" y="2619381"/>
            <a:ext cx="8659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Кент </a:t>
            </a:r>
          </a:p>
          <a:p>
            <a:pPr algn="ctr"/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Бек 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2526640" y="2639490"/>
            <a:ext cx="9444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Майк </a:t>
            </a:r>
          </a:p>
          <a:p>
            <a:r>
              <a:rPr lang="ru-RU" dirty="0" err="1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Бидл</a:t>
            </a:r>
            <a:endParaRPr lang="ru-RU" dirty="0">
              <a:ln>
                <a:solidFill>
                  <a:schemeClr val="accent5"/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4171375" y="2639489"/>
            <a:ext cx="1563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 err="1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Эйри</a:t>
            </a:r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ru-RU" dirty="0" err="1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ван</a:t>
            </a:r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ru-RU" dirty="0" err="1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Беннекум</a:t>
            </a:r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6204503" y="2620074"/>
            <a:ext cx="13580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Алистер</a:t>
            </a:r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</a:t>
            </a:r>
          </a:p>
          <a:p>
            <a:r>
              <a:rPr lang="ru-RU" dirty="0" err="1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Кокбёрн</a:t>
            </a:r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7989069" y="2639489"/>
            <a:ext cx="16321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Уорд </a:t>
            </a:r>
          </a:p>
          <a:p>
            <a:pPr algn="ctr"/>
            <a:r>
              <a:rPr lang="ru-RU" dirty="0" err="1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Каннингем</a:t>
            </a:r>
            <a:endParaRPr lang="ru-RU" dirty="0">
              <a:ln>
                <a:solidFill>
                  <a:schemeClr val="accent5"/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0047749" y="2639489"/>
            <a:ext cx="14991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Джеймс </a:t>
            </a:r>
          </a:p>
          <a:p>
            <a:pPr algn="ctr"/>
            <a:r>
              <a:rPr lang="ru-RU" dirty="0" err="1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Греннинг</a:t>
            </a:r>
            <a:r>
              <a:rPr lang="ru-RU" dirty="0">
                <a:ln>
                  <a:solidFill>
                    <a:schemeClr val="accent5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</a:t>
            </a:r>
            <a:endParaRPr lang="en-US" sz="100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65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</a:t>
            </a:r>
            <a:r>
              <a:rPr lang="ru-RU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 ценности</a:t>
            </a:r>
            <a:endParaRPr lang="ru-RU" sz="3600" dirty="0">
              <a:ln w="6350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3219399194"/>
              </p:ext>
            </p:extLst>
          </p:nvPr>
        </p:nvGraphicFramePr>
        <p:xfrm>
          <a:off x="2400300" y="1577495"/>
          <a:ext cx="7747000" cy="4529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2" descr="Agile: Рекомендации по применению методологии | bloginnovation.it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0F0F1"/>
              </a:clrFrom>
              <a:clrTo>
                <a:srgbClr val="F0F0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3" t="10567" r="14479" b="16969"/>
          <a:stretch/>
        </p:blipFill>
        <p:spPr bwMode="auto">
          <a:xfrm>
            <a:off x="82377" y="1577495"/>
            <a:ext cx="1762899" cy="143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65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</a:t>
            </a:r>
            <a:r>
              <a:rPr lang="ru-RU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 ценности</a:t>
            </a:r>
            <a:endParaRPr lang="ru-RU" sz="3600" dirty="0">
              <a:ln w="6350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074" name="Picture 2" descr="https://infostart.ru/upload/iblock/96a/96aa6144e70310e0f7cb27eb3d50f0c9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5" t="7638" r="8998" b="6731"/>
          <a:stretch/>
        </p:blipFill>
        <p:spPr bwMode="auto">
          <a:xfrm>
            <a:off x="7438028" y="1542034"/>
            <a:ext cx="4534261" cy="492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838138"/>
              </p:ext>
            </p:extLst>
          </p:nvPr>
        </p:nvGraphicFramePr>
        <p:xfrm>
          <a:off x="1689099" y="1623376"/>
          <a:ext cx="5529217" cy="3692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29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843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Люди и взаимодействие важнее процессов и инструментов.</a:t>
                      </a:r>
                    </a:p>
                    <a:p>
                      <a:pPr marL="457200" indent="-4572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Работающий продукт важнее исчерпывающей документации.</a:t>
                      </a:r>
                    </a:p>
                    <a:p>
                      <a:pPr marL="457200" indent="-4572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Сотрудничество с заказчиком важнее согласования условий контракта.</a:t>
                      </a:r>
                    </a:p>
                    <a:p>
                      <a:pPr marL="457200" indent="-4572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Готовность к изменениям важнее следования первоначальному плану.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627" y="1619283"/>
            <a:ext cx="1243760" cy="12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9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</a:t>
            </a:r>
            <a:r>
              <a:rPr lang="ru-RU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 принципы</a:t>
            </a:r>
            <a:endParaRPr lang="ru-RU" sz="3600" dirty="0">
              <a:ln w="6350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507200"/>
              </p:ext>
            </p:extLst>
          </p:nvPr>
        </p:nvGraphicFramePr>
        <p:xfrm>
          <a:off x="1727200" y="1623376"/>
          <a:ext cx="10223500" cy="46069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2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843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Наивысшим приоритетом для нас является удовлетворение потребностей заказчика, благодаря регулярной и ранней поставке ценного программного обеспечения.</a:t>
                      </a:r>
                    </a:p>
                    <a:p>
                      <a:pPr marL="457200" indent="-4572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Изменение требований приветствуется, даже на поздних стадиях разработки. 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Agile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-процессы позволяют использовать изменения для обеспечения заказчику конкурентного преимущества.</a:t>
                      </a:r>
                    </a:p>
                    <a:p>
                      <a:pPr marL="457200" indent="-4572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Работающий продукт следует выпускать как можно чаще, с периодичностью от пары недель до пары месяцев.</a:t>
                      </a:r>
                    </a:p>
                    <a:p>
                      <a:pPr marL="457200" indent="-4572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На протяжении всего проекта разработчики и представители бизнеса должны ежедневно работать вместе.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" y="1575380"/>
            <a:ext cx="1257300" cy="123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2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</a:t>
            </a:r>
            <a:endParaRPr lang="ru-RU" sz="3600" dirty="0">
              <a:ln w="6350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35499"/>
              </p:ext>
            </p:extLst>
          </p:nvPr>
        </p:nvGraphicFramePr>
        <p:xfrm>
          <a:off x="1727200" y="1623376"/>
          <a:ext cx="10223500" cy="4149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2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843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50000"/>
                        </a:lnSpc>
                        <a:buFont typeface="+mj-lt"/>
                        <a:buAutoNum type="arabicPeriod" startAt="5"/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Над проектом должны работать мотивированные профессионалы. Чтобы работа была сделана, создайте условия, обеспечьте поддержку и полностью доверьтесь им.</a:t>
                      </a:r>
                    </a:p>
                    <a:p>
                      <a:pPr marL="457200" indent="-457200" algn="just">
                        <a:lnSpc>
                          <a:spcPct val="150000"/>
                        </a:lnSpc>
                        <a:buFont typeface="+mj-lt"/>
                        <a:buAutoNum type="arabicPeriod" startAt="5"/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Непосредственное общение является наиболее практичным и эффективным способом обмена информацией как с самой командой, так и внутри команды.</a:t>
                      </a:r>
                    </a:p>
                    <a:p>
                      <a:pPr marL="457200" indent="-457200" algn="just">
                        <a:lnSpc>
                          <a:spcPct val="150000"/>
                        </a:lnSpc>
                        <a:buFont typeface="+mj-lt"/>
                        <a:buAutoNum type="arabicPeriod" startAt="5"/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Работающий продукт — основной показатель прогресса.</a:t>
                      </a:r>
                    </a:p>
                    <a:p>
                      <a:pPr marL="457200" indent="-457200" algn="just">
                        <a:lnSpc>
                          <a:spcPct val="150000"/>
                        </a:lnSpc>
                        <a:buFont typeface="+mj-lt"/>
                        <a:buAutoNum type="arabicPeriod" startAt="5"/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Инвесторы, разработчики и пользователи должны иметь возможность поддерживать постоянный ритм бесконечно. 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Agile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помогает наладить такой устойчивый процесс разработки.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" y="1575380"/>
            <a:ext cx="1257300" cy="123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2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</a:t>
            </a:r>
            <a:endParaRPr lang="ru-RU" sz="3600" dirty="0">
              <a:ln w="6350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317725"/>
              </p:ext>
            </p:extLst>
          </p:nvPr>
        </p:nvGraphicFramePr>
        <p:xfrm>
          <a:off x="1727200" y="1623376"/>
          <a:ext cx="10223500" cy="3692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2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843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50000"/>
                        </a:lnSpc>
                        <a:buFont typeface="+mj-lt"/>
                        <a:buAutoNum type="arabicPeriod" startAt="9"/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Постоянное внимание к техническому совершенству и качеству проектирования повышает гибкость проекта.</a:t>
                      </a:r>
                    </a:p>
                    <a:p>
                      <a:pPr marL="457200" indent="-457200" algn="just">
                        <a:lnSpc>
                          <a:spcPct val="150000"/>
                        </a:lnSpc>
                        <a:buFont typeface="+mj-lt"/>
                        <a:buAutoNum type="arabicPeriod" startAt="9"/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Простота — искусство минимизации лишней работы — крайне необходима.</a:t>
                      </a:r>
                    </a:p>
                    <a:p>
                      <a:pPr marL="457200" indent="-457200" algn="just">
                        <a:lnSpc>
                          <a:spcPct val="150000"/>
                        </a:lnSpc>
                        <a:buFont typeface="+mj-lt"/>
                        <a:buAutoNum type="arabicPeriod" startAt="9"/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Самые лучшие требования, архитектурные и технические решения рождаются у самоорганизующихся команд.</a:t>
                      </a:r>
                    </a:p>
                    <a:p>
                      <a:pPr marL="457200" indent="-457200" algn="just">
                        <a:lnSpc>
                          <a:spcPct val="150000"/>
                        </a:lnSpc>
                        <a:buFont typeface="+mj-lt"/>
                        <a:buAutoNum type="arabicPeriod" startAt="9"/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Команда должна систематически анализировать возможные способы улучшения эффективности и соответственно корректировать стиль своей работы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" y="1575380"/>
            <a:ext cx="1257300" cy="123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</a:t>
            </a:r>
            <a:endParaRPr lang="ru-RU" sz="3600" dirty="0">
              <a:ln w="6350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458524"/>
              </p:ext>
            </p:extLst>
          </p:nvPr>
        </p:nvGraphicFramePr>
        <p:xfrm>
          <a:off x="1727200" y="1623376"/>
          <a:ext cx="10223500" cy="1500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2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84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Agile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— </a:t>
                      </a:r>
                      <a:r>
                        <a:rPr lang="ru-RU" sz="2000" b="1" i="0" u="sng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итеративная (по шагов)</a:t>
                      </a:r>
                      <a:r>
                        <a:rPr lang="ru-RU" sz="2000" i="0" u="sng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модель разработки, в которой программное обеспечение создают </a:t>
                      </a:r>
                      <a:r>
                        <a:rPr lang="ru-RU" sz="2000" b="1" i="0" u="sng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инкрементально</a:t>
                      </a:r>
                      <a:r>
                        <a:rPr lang="ru-RU" sz="2000" b="1" i="0" u="sng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sz="2000" b="1" i="0" u="sng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sz="2000" b="1" i="0" u="sng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++</a:t>
                      </a:r>
                      <a:r>
                        <a:rPr lang="ru-RU" sz="2000" b="1" i="0" u="sng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r>
                        <a:rPr lang="ru-RU" sz="2000" i="0" u="sng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с самого начала проекта, в отличии от каскадных моделей, где код доставляется в конце рабочего цикла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224641"/>
              </p:ext>
            </p:extLst>
          </p:nvPr>
        </p:nvGraphicFramePr>
        <p:xfrm>
          <a:off x="1698368" y="3637528"/>
          <a:ext cx="10223500" cy="1500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2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84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Основа гибкой методологии — разбиение проектов на маленькие рабочие кусочки, называемые пользовательскими историями. Согласно приоритетности задачи решают в рамках коротких двухнедельных циклов (итераций).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6" name="Picture 2" descr="Agile — это просто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49" y="1623376"/>
            <a:ext cx="1325770" cy="132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74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</a:t>
            </a:r>
            <a:endParaRPr lang="ru-RU" sz="3600" dirty="0">
              <a:ln w="6350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46C6D-3B6F-4535-A585-EB9A375BB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" t="5431" r="4703" b="7374"/>
          <a:stretch/>
        </p:blipFill>
        <p:spPr bwMode="auto">
          <a:xfrm>
            <a:off x="943713" y="1438710"/>
            <a:ext cx="10115591" cy="523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67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</a:t>
            </a:r>
            <a:r>
              <a:rPr lang="ru-RU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 </a:t>
            </a:r>
            <a:r>
              <a:rPr lang="en-US" sz="3600" dirty="0" err="1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vs</a:t>
            </a:r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 Waterfall</a:t>
            </a:r>
            <a:endParaRPr lang="ru-RU" sz="3600" dirty="0">
              <a:ln w="6350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8" name="Picture 4" descr="https://businessemirates.ae/upload/innerimages/5e42ecadb6bfe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DAECF6"/>
              </a:clrFrom>
              <a:clrTo>
                <a:srgbClr val="DAEC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6" y="1622611"/>
            <a:ext cx="8174338" cy="423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l="3789" t="4426" r="51356" b="3319"/>
          <a:stretch/>
        </p:blipFill>
        <p:spPr>
          <a:xfrm>
            <a:off x="8096250" y="1622611"/>
            <a:ext cx="3418016" cy="173990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2122" t="3268" r="3523"/>
          <a:stretch/>
        </p:blipFill>
        <p:spPr>
          <a:xfrm>
            <a:off x="8134350" y="4015858"/>
            <a:ext cx="3379916" cy="182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4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</a:t>
            </a:r>
            <a:r>
              <a:rPr lang="ru-RU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 </a:t>
            </a:r>
            <a:r>
              <a:rPr lang="en-US" sz="3600" dirty="0" err="1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vs</a:t>
            </a:r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 Waterfall</a:t>
            </a:r>
            <a:endParaRPr lang="ru-RU" sz="3600" dirty="0">
              <a:ln w="6350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098" name="Picture 2" descr="https://art4d.com/wp-content/uploads/2021/05/16-Agile-Methodology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9F6FD"/>
              </a:clrFrom>
              <a:clrTo>
                <a:srgbClr val="F9F6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678" y="1281452"/>
            <a:ext cx="5906748" cy="49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tudfile.net/html/16693/124/html_gi216rixox.w2UL/htmlconvd-jn74lG_html_dfc80c4f9b60005f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7420"/>
            <a:ext cx="647700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67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2" t="13638" r="12024" b="12506"/>
          <a:stretch/>
        </p:blipFill>
        <p:spPr>
          <a:xfrm>
            <a:off x="1665286" y="344657"/>
            <a:ext cx="8765177" cy="51703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29497" y="5543654"/>
            <a:ext cx="6636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spc="1500" dirty="0">
                <a:solidFill>
                  <a:srgbClr val="29418F"/>
                </a:solidFill>
                <a:latin typeface="Arial Narrow" panose="020B0606020202030204" pitchFamily="34" charset="0"/>
              </a:rPr>
              <a:t>ОПОРНЫЙ</a:t>
            </a:r>
            <a:r>
              <a:rPr lang="ru-RU" sz="5400" b="1" spc="1500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 ВУЗ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9079350" y="5978637"/>
            <a:ext cx="487680" cy="4180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060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VAMPEXT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</a:t>
            </a:r>
            <a:r>
              <a:rPr lang="ru-RU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 методологии</a:t>
            </a:r>
            <a:endParaRPr lang="ru-RU" sz="3600" dirty="0">
              <a:ln w="6350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685064338"/>
              </p:ext>
            </p:extLst>
          </p:nvPr>
        </p:nvGraphicFramePr>
        <p:xfrm>
          <a:off x="8003746" y="917836"/>
          <a:ext cx="440243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825939"/>
              </p:ext>
            </p:extLst>
          </p:nvPr>
        </p:nvGraphicFramePr>
        <p:xfrm>
          <a:off x="1727200" y="1623376"/>
          <a:ext cx="6757773" cy="5064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57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84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sz="20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SCRUM</a:t>
                      </a:r>
                      <a:r>
                        <a:rPr lang="en-US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англ. </a:t>
                      </a:r>
                      <a:r>
                        <a:rPr lang="en-US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scrum «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схватка») </a:t>
                      </a:r>
                      <a:endParaRPr lang="en-US" sz="2000" i="0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ru-RU" sz="2000" i="0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2000" b="1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Канбан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(от яп. 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看板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«рекламный щит, вывеска») </a:t>
                      </a:r>
                      <a:endParaRPr lang="en-US" sz="2000" i="0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ru-RU" sz="2000" i="0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sz="20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Extreme Programming 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XP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en-US" sz="2000" i="0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en-US" sz="2000" i="0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sz="20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Dynamic Systems Development Method</a:t>
                      </a:r>
                      <a:r>
                        <a:rPr lang="en-US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, DSDM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en-US" sz="2000" i="0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sz="20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Feature Driven Development </a:t>
                      </a:r>
                      <a:r>
                        <a:rPr lang="en-US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(FDD)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en-US" sz="2000" i="0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sz="20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Lean Software Development </a:t>
                      </a:r>
                      <a:endParaRPr lang="ru-RU" sz="2000" b="1" i="0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038" y="1623376"/>
            <a:ext cx="1175436" cy="130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1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 </a:t>
            </a:r>
            <a:r>
              <a:rPr lang="ru-RU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обзор</a:t>
            </a:r>
            <a:endParaRPr lang="ru-RU" sz="3600" dirty="0">
              <a:ln w="6350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1092" y="1372807"/>
            <a:ext cx="7414574" cy="541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Отчет об исследовании </a:t>
            </a:r>
            <a:r>
              <a:rPr lang="ru-RU" sz="3600" dirty="0" err="1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</a:t>
            </a:r>
            <a:r>
              <a:rPr lang="ru-RU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 в России 2021</a:t>
            </a:r>
            <a:endParaRPr lang="ru-RU" sz="3600" dirty="0">
              <a:ln w="6350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657" y="1722232"/>
            <a:ext cx="6107902" cy="4176062"/>
          </a:xfrm>
          <a:prstGeom prst="rect">
            <a:avLst/>
          </a:prstGeom>
        </p:spPr>
      </p:pic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052577"/>
              </p:ext>
            </p:extLst>
          </p:nvPr>
        </p:nvGraphicFramePr>
        <p:xfrm>
          <a:off x="1727200" y="1623376"/>
          <a:ext cx="4350374" cy="39669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843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В 2021 году в исследовании 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Agile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поучаствовали </a:t>
                      </a:r>
                      <a:r>
                        <a:rPr lang="ru-RU" sz="32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1057 чел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. Исследование проводилось 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ScrumTrek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в партнерстве с 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HeadHunter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, Банком «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Агророс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» и 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Россельхозбанком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, а также с участием других компаний и частных лиц.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" name="Picture 2" descr="Agile — это просто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49" y="1623376"/>
            <a:ext cx="1325770" cy="132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23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2184" y="1611302"/>
            <a:ext cx="7210425" cy="357187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Отчет об исследовании </a:t>
            </a:r>
            <a:r>
              <a:rPr lang="ru-RU" sz="3600" dirty="0" err="1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</a:t>
            </a:r>
            <a:r>
              <a:rPr lang="ru-RU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 в России 2021</a:t>
            </a:r>
            <a:endParaRPr lang="ru-RU" sz="3600" dirty="0">
              <a:ln w="6350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035371"/>
              </p:ext>
            </p:extLst>
          </p:nvPr>
        </p:nvGraphicFramePr>
        <p:xfrm>
          <a:off x="255373" y="1623376"/>
          <a:ext cx="4652187" cy="3572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2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843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4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Тренды: популярность </a:t>
                      </a:r>
                      <a:r>
                        <a:rPr lang="ru-RU" sz="1400" b="1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Agile</a:t>
                      </a:r>
                      <a:r>
                        <a:rPr lang="ru-RU" sz="14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-подходов</a:t>
                      </a:r>
                    </a:p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4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Здесь и далее «Экспериментирующими с </a:t>
                      </a:r>
                      <a:r>
                        <a:rPr lang="ru-RU" sz="14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Agile</a:t>
                      </a:r>
                      <a:r>
                        <a:rPr lang="ru-RU" sz="14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» называем те компании, чьи представители в ответ на вопрос «На какой стадии внедрения </a:t>
                      </a:r>
                      <a:r>
                        <a:rPr lang="ru-RU" sz="14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Agile</a:t>
                      </a:r>
                      <a:r>
                        <a:rPr lang="ru-RU" sz="14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находится Ваша компания?» выбрали вариант «Экспериментируем с </a:t>
                      </a:r>
                      <a:r>
                        <a:rPr lang="ru-RU" sz="14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Agile</a:t>
                      </a:r>
                      <a:r>
                        <a:rPr lang="ru-RU" sz="14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локально (пилотирование)». </a:t>
                      </a:r>
                      <a:endParaRPr lang="en-US" sz="1400" i="0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4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А «Работающими по </a:t>
                      </a:r>
                      <a:r>
                        <a:rPr lang="ru-RU" sz="14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Agile</a:t>
                      </a:r>
                      <a:r>
                        <a:rPr lang="ru-RU" sz="14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» условно называем тех, кто выбрал два других варианта ответа: «Внедрили </a:t>
                      </a:r>
                      <a:r>
                        <a:rPr lang="ru-RU" sz="14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Agile</a:t>
                      </a:r>
                      <a:r>
                        <a:rPr lang="ru-RU" sz="14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, но находимся на этапе становления» и «Высокий уровень </a:t>
                      </a:r>
                      <a:r>
                        <a:rPr lang="ru-RU" sz="14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Agile</a:t>
                      </a:r>
                      <a:r>
                        <a:rPr lang="ru-RU" sz="14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-зрелости всей организации».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425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Отчет об исследовании </a:t>
            </a:r>
            <a:r>
              <a:rPr lang="ru-RU" sz="3600" dirty="0" err="1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</a:t>
            </a:r>
            <a:r>
              <a:rPr lang="ru-RU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 в России 2021</a:t>
            </a:r>
            <a:endParaRPr lang="ru-RU" sz="3600" dirty="0">
              <a:ln w="6350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356034"/>
              </p:ext>
            </p:extLst>
          </p:nvPr>
        </p:nvGraphicFramePr>
        <p:xfrm>
          <a:off x="1727200" y="1623377"/>
          <a:ext cx="9954054" cy="540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54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983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8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Какие </a:t>
                      </a:r>
                      <a:r>
                        <a:rPr lang="ru-RU" sz="18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Agile</a:t>
                      </a:r>
                      <a:r>
                        <a:rPr lang="ru-RU" sz="18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-подходы и практики применяют новички, а какие — зрелые </a:t>
                      </a:r>
                      <a:r>
                        <a:rPr lang="ru-RU" sz="18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Agile</a:t>
                      </a:r>
                      <a:r>
                        <a:rPr lang="ru-RU" sz="18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-команды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9765" y="2157464"/>
            <a:ext cx="6935109" cy="436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 scrum</a:t>
            </a:r>
            <a:endParaRPr lang="ru-RU" sz="3600" dirty="0">
              <a:ln w="6350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 descr="https://static.tildacdn.com/tild6632-3336-4362-a137-323737613238/Scrum2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195" y="1438710"/>
            <a:ext cx="9643610" cy="541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05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</a:t>
            </a:r>
            <a:r>
              <a:rPr lang="ru-RU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 </a:t>
            </a:r>
            <a:r>
              <a:rPr lang="en-US" sz="3600" dirty="0" err="1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Kanban</a:t>
            </a:r>
            <a:endParaRPr lang="ru-RU" sz="3600" dirty="0">
              <a:ln w="6350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453782"/>
              </p:ext>
            </p:extLst>
          </p:nvPr>
        </p:nvGraphicFramePr>
        <p:xfrm>
          <a:off x="428368" y="1623376"/>
          <a:ext cx="6911546" cy="3235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11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84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етод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управления разработкой, реализующий принцип «точно в срок» и способствующий равномерному распределению нагрузки между работниками. При данном подходе весь процесс разработки прозрачен для всех членов команды. Задачи по мере поступления заносятся в отдельный список, откуда каждый разработчик может извлечь требуемую задачу.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720" y="1790352"/>
            <a:ext cx="4665428" cy="295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8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</a:t>
            </a:r>
            <a:r>
              <a:rPr lang="ru-RU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 </a:t>
            </a:r>
            <a:r>
              <a:rPr lang="en-US" sz="3600" dirty="0" err="1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eXtreme</a:t>
            </a:r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 Programming (XP)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279316"/>
              </p:ext>
            </p:extLst>
          </p:nvPr>
        </p:nvGraphicFramePr>
        <p:xfrm>
          <a:off x="428367" y="1623376"/>
          <a:ext cx="11219935" cy="1500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19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84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Разработчик методики, Кент Бек, создал метод экстремального программирования, цель которого — справиться с постоянно меняющимися требованиями к программному продукту и повысить качество разработки.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981376"/>
              </p:ext>
            </p:extLst>
          </p:nvPr>
        </p:nvGraphicFramePr>
        <p:xfrm>
          <a:off x="432486" y="3336324"/>
          <a:ext cx="11219935" cy="2784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19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439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6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применим исключительно в сфере разработки ПО, и строится вокруг 4 процессов: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6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кодирование — </a:t>
                      </a:r>
                      <a:r>
                        <a:rPr lang="ru-RU" sz="1600" b="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согласно единым в команде стандартам оформления;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6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тестирование</a:t>
                      </a:r>
                      <a:r>
                        <a:rPr lang="ru-RU" sz="16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— тесты пишутся самими программистами до написания кода, который будут тестировать;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6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планирование</a:t>
                      </a:r>
                      <a:r>
                        <a:rPr lang="ru-RU" sz="16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— как финального </a:t>
                      </a:r>
                      <a:r>
                        <a:rPr lang="ru-RU" sz="16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билда</a:t>
                      </a:r>
                      <a:r>
                        <a:rPr lang="ru-RU" sz="16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, так и отдельных итераций. Последнее проходит в среднем раз в две недели.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6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слушание</a:t>
                      </a:r>
                      <a:r>
                        <a:rPr lang="ru-RU" sz="16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— как разработчиков, так и клиента, в ходе которого исчезают неясности, определяются требования и ценности.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94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</a:t>
            </a:r>
            <a:r>
              <a:rPr lang="ru-RU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 </a:t>
            </a:r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Crystal Methodologies 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884626"/>
              </p:ext>
            </p:extLst>
          </p:nvPr>
        </p:nvGraphicFramePr>
        <p:xfrm>
          <a:off x="428367" y="1623376"/>
          <a:ext cx="11219935" cy="23209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19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84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Малоизвестное на отечественных просторах проектного менеджмента семейство методологий, разработанное 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Алистером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Кокберном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, одним из автором «Манифеста гибкой разработки ПО». Классификацию 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Кокберн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предлагает проводить по цветам за критерием количества человек в команде: от 2 (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Crystal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Clear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) до 100 (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Crystal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Red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). Под более масштабные проекты выделены цвета 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Maroon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Blue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и 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Violet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767318"/>
              </p:ext>
            </p:extLst>
          </p:nvPr>
        </p:nvGraphicFramePr>
        <p:xfrm>
          <a:off x="424248" y="4274921"/>
          <a:ext cx="11219935" cy="18750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19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7568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6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Crystal</a:t>
                      </a:r>
                      <a:r>
                        <a:rPr lang="ru-RU" sz="16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-проекты должны соответствовать 3 основным показателям: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6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быстрая доставка рабочего кода </a:t>
                      </a:r>
                      <a:r>
                        <a:rPr lang="ru-RU" sz="16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— развитие идеи итеративной модели разработки </a:t>
                      </a:r>
                      <a:r>
                        <a:rPr lang="ru-RU" sz="16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Agile</a:t>
                      </a:r>
                      <a:r>
                        <a:rPr lang="ru-RU" sz="16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6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совершенство через рефлексию </a:t>
                      </a:r>
                      <a:r>
                        <a:rPr lang="ru-RU" sz="16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— новая версия ПО улучшается на основе данных о предыдущей.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6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«осмотическое» взаимодействие </a:t>
                      </a:r>
                      <a:r>
                        <a:rPr lang="ru-RU" sz="16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— нововведение </a:t>
                      </a:r>
                      <a:r>
                        <a:rPr lang="ru-RU" sz="16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Алистера</a:t>
                      </a:r>
                      <a:r>
                        <a:rPr lang="ru-RU" sz="16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, метафора коммуникации и обмена информацией между разработчиками ПО в одной комнате.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085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 Dynamic Software Development Method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312879"/>
              </p:ext>
            </p:extLst>
          </p:nvPr>
        </p:nvGraphicFramePr>
        <p:xfrm>
          <a:off x="428367" y="1623376"/>
          <a:ext cx="11219935" cy="1500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19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84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Над разработкой DSDM трудился не один человек и даже не команда, а консорциум из 17 английских компаний. DSDM, как и экстремальное программирование, используется преимущественно для создания программного обеспечения.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332112"/>
              </p:ext>
            </p:extLst>
          </p:nvPr>
        </p:nvGraphicFramePr>
        <p:xfrm>
          <a:off x="374822" y="3426421"/>
          <a:ext cx="5688227" cy="30443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8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4398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6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Особая роль отводится участия конечного потребителя (пользователя) в процессе разработки. Помимо этого принципа, к базовым относятся:</a:t>
                      </a:r>
                    </a:p>
                    <a:p>
                      <a:pPr marL="285750" indent="-285750" algn="just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ru-RU" sz="16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частые выпуски рабочих версий продукта</a:t>
                      </a:r>
                    </a:p>
                    <a:p>
                      <a:pPr marL="285750" indent="-285750" algn="just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ru-RU" sz="16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автономность разработчиков в плане принятия решений</a:t>
                      </a:r>
                    </a:p>
                    <a:p>
                      <a:pPr marL="285750" indent="-285750" algn="just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ru-RU" sz="16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тестирование на протяжении всего рабочего цикла.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500622"/>
              </p:ext>
            </p:extLst>
          </p:nvPr>
        </p:nvGraphicFramePr>
        <p:xfrm>
          <a:off x="6063050" y="3435178"/>
          <a:ext cx="5951838" cy="3025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1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253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6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В начале команда изучает реальность разработки приложения и область применения. Дальше работа делится на три взаимосвязанных цикла:</a:t>
                      </a:r>
                    </a:p>
                    <a:p>
                      <a:pPr marL="285750" indent="-285750" algn="just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ru-RU" sz="16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цикл функциональной модели </a:t>
                      </a:r>
                      <a:r>
                        <a:rPr lang="ru-RU" sz="16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— создание аналитической документации и прототипов.</a:t>
                      </a:r>
                    </a:p>
                    <a:p>
                      <a:pPr marL="285750" indent="-285750" algn="just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ru-RU" sz="16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цикл проектирования и конструирования </a:t>
                      </a:r>
                      <a:r>
                        <a:rPr lang="ru-RU" sz="16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— приведение системы в рабочее состояние.</a:t>
                      </a:r>
                    </a:p>
                    <a:p>
                      <a:pPr marL="285750" indent="-285750" algn="just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ru-RU" sz="16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цикл реализации </a:t>
                      </a:r>
                      <a:r>
                        <a:rPr lang="ru-RU" sz="16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— развертывание системы.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40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локо снизу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5355771"/>
            <a:ext cx="12155148" cy="1502229"/>
          </a:xfrm>
          <a:prstGeom prst="rect">
            <a:avLst/>
          </a:prstGeom>
        </p:spPr>
      </p:pic>
      <p:pic>
        <p:nvPicPr>
          <p:cNvPr id="6146" name="Picture 2" descr="Блог | Что такое мышление в стиле Agile и как мы можем применить его в  индустрии во время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89" y="1473096"/>
            <a:ext cx="97536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Прямая соединительная линия 71"/>
          <p:cNvCxnSpPr/>
          <p:nvPr/>
        </p:nvCxnSpPr>
        <p:spPr>
          <a:xfrm>
            <a:off x="1847224" y="2549453"/>
            <a:ext cx="13254" cy="3978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Облоко сверху" descr="http://i.ytimg.com/vi/eo8tYOG8WRE/maxres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11"/>
          <a:stretch/>
        </p:blipFill>
        <p:spPr bwMode="auto">
          <a:xfrm rot="10800000">
            <a:off x="0" y="-762836"/>
            <a:ext cx="12192000" cy="2495550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Название предмета"/>
          <p:cNvSpPr>
            <a:spLocks noGrp="1" noChangeArrowheads="1"/>
          </p:cNvSpPr>
          <p:nvPr>
            <p:ph type="title"/>
          </p:nvPr>
        </p:nvSpPr>
        <p:spPr>
          <a:xfrm>
            <a:off x="1209413" y="79626"/>
            <a:ext cx="10945735" cy="1051078"/>
          </a:xfrm>
        </p:spPr>
        <p:txBody>
          <a:bodyPr lIns="0" tIns="0" rIns="0" bIns="0">
            <a:noAutofit/>
          </a:bodyPr>
          <a:lstStyle/>
          <a:p>
            <a:r>
              <a:rPr lang="ru-RU" sz="3600" dirty="0">
                <a:ln w="1778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ОСНОВЫ ПРОГРАМННОЙ ИНЖЕНЕРИИ</a:t>
            </a:r>
          </a:p>
        </p:txBody>
      </p:sp>
      <p:sp>
        <p:nvSpPr>
          <p:cNvPr id="3" name="Почта"/>
          <p:cNvSpPr/>
          <p:nvPr/>
        </p:nvSpPr>
        <p:spPr>
          <a:xfrm>
            <a:off x="9802949" y="5924652"/>
            <a:ext cx="2041906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ru-RU" sz="1400" dirty="0">
                <a:solidFill>
                  <a:srgbClr val="00B0F0"/>
                </a:solidFill>
              </a:rPr>
              <a:t>studsworkfortsogu@mail.ru</a:t>
            </a:r>
          </a:p>
        </p:txBody>
      </p:sp>
      <p:sp>
        <p:nvSpPr>
          <p:cNvPr id="4" name="ВК адрес"/>
          <p:cNvSpPr/>
          <p:nvPr/>
        </p:nvSpPr>
        <p:spPr>
          <a:xfrm>
            <a:off x="9802949" y="5412176"/>
            <a:ext cx="2017988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ru-RU" sz="1400" dirty="0">
                <a:solidFill>
                  <a:srgbClr val="00B0F0"/>
                </a:solidFill>
              </a:rPr>
              <a:t>https://vk.com/id19907146</a:t>
            </a:r>
          </a:p>
        </p:txBody>
      </p:sp>
      <p:sp>
        <p:nvSpPr>
          <p:cNvPr id="49" name="Название лекции"/>
          <p:cNvSpPr txBox="1">
            <a:spLocks noChangeArrowheads="1"/>
          </p:cNvSpPr>
          <p:nvPr/>
        </p:nvSpPr>
        <p:spPr bwMode="auto">
          <a:xfrm>
            <a:off x="1190115" y="1037088"/>
            <a:ext cx="10738274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ru-RU" sz="32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  <a:cs typeface="Arial" pitchFamily="34" charset="0"/>
              </a:rPr>
              <a:t>ГИМБКИЕ МЕТОДОЛОГИИ РАЗРАБОТКИ </a:t>
            </a:r>
            <a:r>
              <a:rPr lang="ru-RU" sz="40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  <a:cs typeface="Arial" pitchFamily="34" charset="0"/>
              </a:rPr>
              <a:t>ПО</a:t>
            </a:r>
          </a:p>
        </p:txBody>
      </p:sp>
      <p:cxnSp>
        <p:nvCxnSpPr>
          <p:cNvPr id="10" name="Линия меню"/>
          <p:cNvCxnSpPr/>
          <p:nvPr/>
        </p:nvCxnSpPr>
        <p:spPr>
          <a:xfrm>
            <a:off x="455168" y="580045"/>
            <a:ext cx="15432" cy="5826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 пункт"/>
          <p:cNvSpPr/>
          <p:nvPr/>
        </p:nvSpPr>
        <p:spPr>
          <a:xfrm>
            <a:off x="265330" y="5895712"/>
            <a:ext cx="410540" cy="410540"/>
          </a:xfrm>
          <a:prstGeom prst="ellipse">
            <a:avLst/>
          </a:prstGeom>
          <a:solidFill>
            <a:srgbClr val="98CC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b="1" dirty="0"/>
              <a:t>3</a:t>
            </a:r>
          </a:p>
        </p:txBody>
      </p:sp>
      <p:grpSp>
        <p:nvGrpSpPr>
          <p:cNvPr id="73" name="Лого"/>
          <p:cNvGrpSpPr/>
          <p:nvPr/>
        </p:nvGrpSpPr>
        <p:grpSpPr>
          <a:xfrm>
            <a:off x="114303" y="252784"/>
            <a:ext cx="681730" cy="681730"/>
            <a:chOff x="114303" y="252784"/>
            <a:chExt cx="681730" cy="681730"/>
          </a:xfrm>
        </p:grpSpPr>
        <p:sp>
          <p:nvSpPr>
            <p:cNvPr id="40" name="Контур"/>
            <p:cNvSpPr/>
            <p:nvPr/>
          </p:nvSpPr>
          <p:spPr>
            <a:xfrm>
              <a:off x="114303" y="252784"/>
              <a:ext cx="681730" cy="6817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/>
            </a:p>
          </p:txBody>
        </p:sp>
        <p:pic>
          <p:nvPicPr>
            <p:cNvPr id="52" name="Студ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910" y="319450"/>
              <a:ext cx="507111" cy="507111"/>
            </a:xfrm>
            <a:prstGeom prst="rect">
              <a:avLst/>
            </a:prstGeom>
          </p:spPr>
        </p:pic>
      </p:grpSp>
      <p:sp>
        <p:nvSpPr>
          <p:cNvPr id="29" name="Автор"/>
          <p:cNvSpPr txBox="1">
            <a:spLocks noChangeArrowheads="1"/>
          </p:cNvSpPr>
          <p:nvPr/>
        </p:nvSpPr>
        <p:spPr>
          <a:xfrm>
            <a:off x="9802949" y="6341087"/>
            <a:ext cx="2352199" cy="4059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spc="30" dirty="0">
                <a:ln w="17780" cmpd="sng">
                  <a:noFill/>
                  <a:prstDash val="solid"/>
                  <a:miter lim="800000"/>
                </a:ln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Спирин Игорь Сергеевич </a:t>
            </a:r>
          </a:p>
          <a:p>
            <a:r>
              <a:rPr lang="ru-RU" sz="1400" b="1" spc="30" dirty="0" err="1">
                <a:ln w="17780" cmpd="sng">
                  <a:noFill/>
                  <a:prstDash val="solid"/>
                  <a:miter lim="800000"/>
                </a:ln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кпн</a:t>
            </a:r>
            <a:r>
              <a:rPr lang="ru-RU" sz="1400" b="1" spc="30" dirty="0">
                <a:ln w="17780" cmpd="sng">
                  <a:noFill/>
                  <a:prstDash val="solid"/>
                  <a:miter lim="800000"/>
                </a:ln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spc="30" dirty="0">
                <a:ln w="17780" cmpd="sng">
                  <a:noFill/>
                  <a:prstDash val="solid"/>
                  <a:miter lim="800000"/>
                </a:ln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spc="30" dirty="0">
                <a:ln w="17780" cmpd="sng">
                  <a:noFill/>
                  <a:prstDash val="solid"/>
                  <a:miter lim="800000"/>
                </a:ln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доцент</a:t>
            </a:r>
          </a:p>
        </p:txBody>
      </p:sp>
      <p:cxnSp>
        <p:nvCxnSpPr>
          <p:cNvPr id="35" name="Линия с названием темы"/>
          <p:cNvCxnSpPr>
            <a:stCxn id="49" idx="1"/>
            <a:endCxn id="20" idx="6"/>
          </p:cNvCxnSpPr>
          <p:nvPr/>
        </p:nvCxnSpPr>
        <p:spPr>
          <a:xfrm rot="10800000" flipV="1">
            <a:off x="675871" y="1297342"/>
            <a:ext cx="514245" cy="480364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Лого Пре Название"/>
          <p:cNvCxnSpPr/>
          <p:nvPr/>
        </p:nvCxnSpPr>
        <p:spPr>
          <a:xfrm>
            <a:off x="804744" y="560991"/>
            <a:ext cx="387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Линия Вертикальная Л П ВК"/>
          <p:cNvCxnSpPr/>
          <p:nvPr/>
        </p:nvCxnSpPr>
        <p:spPr>
          <a:xfrm>
            <a:off x="9270686" y="5368281"/>
            <a:ext cx="12754" cy="1152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Лого Лектор"/>
          <p:cNvGrpSpPr/>
          <p:nvPr/>
        </p:nvGrpSpPr>
        <p:grpSpPr>
          <a:xfrm>
            <a:off x="9065966" y="6317185"/>
            <a:ext cx="410540" cy="410540"/>
            <a:chOff x="3747586" y="4947317"/>
            <a:chExt cx="410540" cy="410540"/>
          </a:xfrm>
        </p:grpSpPr>
        <p:sp>
          <p:nvSpPr>
            <p:cNvPr id="53" name="Овал 52"/>
            <p:cNvSpPr/>
            <p:nvPr/>
          </p:nvSpPr>
          <p:spPr>
            <a:xfrm>
              <a:off x="3747586" y="4947317"/>
              <a:ext cx="410540" cy="4105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/>
            </a:p>
          </p:txBody>
        </p:sp>
        <p:pic>
          <p:nvPicPr>
            <p:cNvPr id="54" name="Рисунок 5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2742" y="5030445"/>
              <a:ext cx="260228" cy="260228"/>
            </a:xfrm>
            <a:prstGeom prst="rect">
              <a:avLst/>
            </a:prstGeom>
          </p:spPr>
        </p:pic>
      </p:grpSp>
      <p:cxnSp>
        <p:nvCxnSpPr>
          <p:cNvPr id="47" name="Нижняя"/>
          <p:cNvCxnSpPr>
            <a:stCxn id="20" idx="4"/>
            <a:endCxn id="53" idx="2"/>
          </p:cNvCxnSpPr>
          <p:nvPr/>
        </p:nvCxnSpPr>
        <p:spPr>
          <a:xfrm rot="16200000" flipH="1">
            <a:off x="4660182" y="2116670"/>
            <a:ext cx="216203" cy="85953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Лого ВК"/>
          <p:cNvGrpSpPr/>
          <p:nvPr/>
        </p:nvGrpSpPr>
        <p:grpSpPr>
          <a:xfrm>
            <a:off x="9065966" y="5300980"/>
            <a:ext cx="410540" cy="410540"/>
            <a:chOff x="9270686" y="5314628"/>
            <a:chExt cx="410540" cy="410540"/>
          </a:xfrm>
        </p:grpSpPr>
        <p:sp>
          <p:nvSpPr>
            <p:cNvPr id="62" name="Овал 61"/>
            <p:cNvSpPr/>
            <p:nvPr/>
          </p:nvSpPr>
          <p:spPr>
            <a:xfrm>
              <a:off x="9270686" y="5314628"/>
              <a:ext cx="410540" cy="4105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/>
            </a:p>
          </p:txBody>
        </p:sp>
        <p:pic>
          <p:nvPicPr>
            <p:cNvPr id="1026" name="Picture 2" descr="https://angidrit.ru/upload/information_system_4/5/9/1/item_591/item_591.pn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1253" y="5368281"/>
              <a:ext cx="314969" cy="314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Лого почта"/>
          <p:cNvGrpSpPr/>
          <p:nvPr/>
        </p:nvGrpSpPr>
        <p:grpSpPr>
          <a:xfrm>
            <a:off x="9065966" y="5818951"/>
            <a:ext cx="410540" cy="410540"/>
            <a:chOff x="9289229" y="5832599"/>
            <a:chExt cx="410540" cy="410540"/>
          </a:xfrm>
        </p:grpSpPr>
        <p:sp>
          <p:nvSpPr>
            <p:cNvPr id="61" name="Овал 60"/>
            <p:cNvSpPr/>
            <p:nvPr/>
          </p:nvSpPr>
          <p:spPr>
            <a:xfrm>
              <a:off x="9289229" y="5832599"/>
              <a:ext cx="410540" cy="4105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/>
            </a:p>
          </p:txBody>
        </p:sp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8182" y="5887120"/>
              <a:ext cx="314876" cy="314876"/>
            </a:xfrm>
            <a:prstGeom prst="rect">
              <a:avLst/>
            </a:prstGeom>
          </p:spPr>
        </p:pic>
      </p:grpSp>
      <p:grpSp>
        <p:nvGrpSpPr>
          <p:cNvPr id="74" name="Лого С++"/>
          <p:cNvGrpSpPr/>
          <p:nvPr/>
        </p:nvGrpSpPr>
        <p:grpSpPr>
          <a:xfrm>
            <a:off x="1221590" y="1881296"/>
            <a:ext cx="1238914" cy="1238914"/>
            <a:chOff x="1221590" y="1881296"/>
            <a:chExt cx="1238914" cy="1238914"/>
          </a:xfrm>
        </p:grpSpPr>
        <p:sp>
          <p:nvSpPr>
            <p:cNvPr id="70" name="Овал 69"/>
            <p:cNvSpPr/>
            <p:nvPr/>
          </p:nvSpPr>
          <p:spPr>
            <a:xfrm>
              <a:off x="1221590" y="1881296"/>
              <a:ext cx="1238914" cy="123891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/>
            </a:p>
          </p:txBody>
        </p:sp>
        <p:pic>
          <p:nvPicPr>
            <p:cNvPr id="58" name="Рисунок 5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016" y="2001026"/>
              <a:ext cx="918719" cy="1032814"/>
            </a:xfrm>
            <a:prstGeom prst="rect">
              <a:avLst/>
            </a:prstGeom>
          </p:spPr>
        </p:pic>
      </p:grpSp>
      <p:grpSp>
        <p:nvGrpSpPr>
          <p:cNvPr id="75" name="Лого DX"/>
          <p:cNvGrpSpPr/>
          <p:nvPr/>
        </p:nvGrpSpPr>
        <p:grpSpPr>
          <a:xfrm>
            <a:off x="1234256" y="3466432"/>
            <a:ext cx="1238914" cy="1238914"/>
            <a:chOff x="1234256" y="3466432"/>
            <a:chExt cx="1238914" cy="1238914"/>
          </a:xfrm>
        </p:grpSpPr>
        <p:sp>
          <p:nvSpPr>
            <p:cNvPr id="71" name="Овал 70"/>
            <p:cNvSpPr/>
            <p:nvPr/>
          </p:nvSpPr>
          <p:spPr>
            <a:xfrm>
              <a:off x="1234256" y="3466432"/>
              <a:ext cx="1238914" cy="123891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/>
            </a:p>
          </p:txBody>
        </p:sp>
        <p:pic>
          <p:nvPicPr>
            <p:cNvPr id="59" name="Рисунок 5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6887" y="3575818"/>
              <a:ext cx="1027893" cy="1027893"/>
            </a:xfrm>
            <a:prstGeom prst="rect">
              <a:avLst/>
            </a:prstGeom>
          </p:spPr>
        </p:pic>
      </p:grpSp>
      <p:cxnSp>
        <p:nvCxnSpPr>
          <p:cNvPr id="37" name="Прямая соединительная линия 36"/>
          <p:cNvCxnSpPr/>
          <p:nvPr/>
        </p:nvCxnSpPr>
        <p:spPr>
          <a:xfrm>
            <a:off x="1194277" y="1092281"/>
            <a:ext cx="261" cy="480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1195821" y="250751"/>
            <a:ext cx="261" cy="581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0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2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75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2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7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25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75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2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75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3" grpId="0"/>
      <p:bldP spid="4" grpId="0"/>
      <p:bldP spid="49" grpId="0"/>
      <p:bldP spid="20" grpId="0" animBg="1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 Feature Driven Development 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336293"/>
              </p:ext>
            </p:extLst>
          </p:nvPr>
        </p:nvGraphicFramePr>
        <p:xfrm>
          <a:off x="428367" y="1623376"/>
          <a:ext cx="11219935" cy="1500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19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84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Feature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Driven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Development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(FDD)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Методология, которая появилась даже раньше, чем Манифест гибкой разработки ПО.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941144"/>
              </p:ext>
            </p:extLst>
          </p:nvPr>
        </p:nvGraphicFramePr>
        <p:xfrm>
          <a:off x="420130" y="3326049"/>
          <a:ext cx="11207577" cy="23209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0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84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FDD тоже применяется итерационная модель разработки, от 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Agile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она отличается в следующем:</a:t>
                      </a:r>
                    </a:p>
                    <a:p>
                      <a:pPr marL="342900" indent="-342900" algn="just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больше внимания предварительному моделированию</a:t>
                      </a:r>
                    </a:p>
                    <a:p>
                      <a:pPr marL="342900" indent="-342900" algn="just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повышенная (по сравнению с 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Agile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) важность построения отчётности и графиков</a:t>
                      </a:r>
                    </a:p>
                    <a:p>
                      <a:pPr marL="342900" indent="-342900" algn="just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нацелено на корпоративную разработку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74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 Feature Driven Development 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336293"/>
              </p:ext>
            </p:extLst>
          </p:nvPr>
        </p:nvGraphicFramePr>
        <p:xfrm>
          <a:off x="428367" y="1623376"/>
          <a:ext cx="11219935" cy="1500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19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84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Feature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Driven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Development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(FDD)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Методология, которая появилась даже раньше, чем Манифест гибкой разработки ПО.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276889"/>
              </p:ext>
            </p:extLst>
          </p:nvPr>
        </p:nvGraphicFramePr>
        <p:xfrm>
          <a:off x="420130" y="3326049"/>
          <a:ext cx="5420497" cy="1972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20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84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4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FDD тоже применяется итерационная модель разработки, от </a:t>
                      </a:r>
                      <a:r>
                        <a:rPr lang="ru-RU" sz="14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Agile</a:t>
                      </a:r>
                      <a:r>
                        <a:rPr lang="ru-RU" sz="14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она отличается в следующем:</a:t>
                      </a:r>
                    </a:p>
                    <a:p>
                      <a:pPr marL="342900" indent="-342900" algn="just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ru-RU" sz="14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больше внимания предварительному моделированию</a:t>
                      </a:r>
                    </a:p>
                    <a:p>
                      <a:pPr marL="342900" indent="-342900" algn="just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ru-RU" sz="14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повышенная (по сравнению с </a:t>
                      </a:r>
                      <a:r>
                        <a:rPr lang="ru-RU" sz="14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Agile</a:t>
                      </a:r>
                      <a:r>
                        <a:rPr lang="ru-RU" sz="14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) важность построения отчётности и графиков</a:t>
                      </a:r>
                    </a:p>
                    <a:p>
                      <a:pPr marL="342900" indent="-342900" algn="just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ru-RU" sz="14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нацелено на корпоративную разработку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60811"/>
              </p:ext>
            </p:extLst>
          </p:nvPr>
        </p:nvGraphicFramePr>
        <p:xfrm>
          <a:off x="5993027" y="3437259"/>
          <a:ext cx="5984789" cy="325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4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84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4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Feature</a:t>
                      </a:r>
                      <a:r>
                        <a:rPr lang="ru-RU" sz="14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ru-RU" sz="14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Driven</a:t>
                      </a:r>
                      <a:r>
                        <a:rPr lang="ru-RU" sz="14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ru-RU" sz="14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Development</a:t>
                      </a:r>
                      <a:r>
                        <a:rPr lang="ru-RU" sz="14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состоит из таких цикличных этапов: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4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Создание общей модели — видение проекта на основе предварительных данных.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4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Разработка списка свойств </a:t>
                      </a:r>
                      <a:r>
                        <a:rPr lang="ru-RU" sz="14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— аналог </a:t>
                      </a:r>
                      <a:r>
                        <a:rPr lang="ru-RU" sz="14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product</a:t>
                      </a:r>
                      <a:r>
                        <a:rPr lang="ru-RU" sz="14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ru-RU" sz="14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backlog</a:t>
                      </a:r>
                      <a:r>
                        <a:rPr lang="ru-RU" sz="14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в методике </a:t>
                      </a:r>
                      <a:r>
                        <a:rPr lang="ru-RU" sz="14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скрам</a:t>
                      </a:r>
                      <a:r>
                        <a:rPr lang="ru-RU" sz="14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4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Планирование по свойствам </a:t>
                      </a:r>
                      <a:r>
                        <a:rPr lang="ru-RU" sz="14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— оценка сложности свойств каждым членом команды.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4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По каждому свойству </a:t>
                      </a:r>
                      <a:r>
                        <a:rPr lang="ru-RU" sz="14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— технический дизайн и реализация — финальная стадия, по окончанию которой свойство уходит в продукт и цикл повторяется.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606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 Lean Software Development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26216"/>
              </p:ext>
            </p:extLst>
          </p:nvPr>
        </p:nvGraphicFramePr>
        <p:xfrm>
          <a:off x="428367" y="1623376"/>
          <a:ext cx="11219935" cy="1500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19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84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Lean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Software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Development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— скорее не методология, а набор принципов бережливого производства, который направлен на повышение эффективности процесса разработки, минимизацию затрат.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045312"/>
              </p:ext>
            </p:extLst>
          </p:nvPr>
        </p:nvGraphicFramePr>
        <p:xfrm>
          <a:off x="420130" y="3276622"/>
          <a:ext cx="11532973" cy="36208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2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84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3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В набор входят следующие 7 принципов: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3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избавление от потерь </a:t>
                      </a:r>
                      <a:r>
                        <a:rPr lang="ru-RU" sz="13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— всё, что не прибавляет ценности продукту для конечного потребителя.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3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постоянное обучение </a:t>
                      </a:r>
                      <a:r>
                        <a:rPr lang="ru-RU" sz="13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— непрерывное развитие команды увеличивает возможности эффективного выполнения задач.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3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принятие решения так поздно, как только можно </a:t>
                      </a:r>
                      <a:r>
                        <a:rPr lang="ru-RU" sz="13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— приоритет не спонтанным решениям, а продуманным, разработанным на основе полученных знаний.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3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быстрая доставка </a:t>
                      </a:r>
                      <a:r>
                        <a:rPr lang="ru-RU" sz="13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— по сути основа итеративной модели.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3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усиление команды </a:t>
                      </a:r>
                      <a:r>
                        <a:rPr lang="ru-RU" sz="13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— одна из ценностей «Манифеста...» гласит, что люди и взаимодействие важнее процессов и инструментов. Проектная </a:t>
                      </a:r>
                      <a:r>
                        <a:rPr lang="ru-RU" sz="13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команда</a:t>
                      </a:r>
                      <a:r>
                        <a:rPr lang="ru-RU" sz="13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— основа успешного завершения задач.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3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целостность и качество </a:t>
                      </a:r>
                      <a:r>
                        <a:rPr lang="ru-RU" sz="13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— нужно изначально делать качественный продукт, чтобы не тратить время и ресурсы на дальнейшее тестирование и избавление от багов.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ru-RU" sz="13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видение цельной картины </a:t>
                      </a:r>
                      <a:r>
                        <a:rPr lang="ru-RU" sz="13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— разбиение проекта на отдельные части невозможно без понимания текущего статуса разработки, целей, концепции и стратегии разрабатываемого ПО.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53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 </a:t>
            </a:r>
            <a:r>
              <a:rPr lang="ru-RU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Плюсы </a:t>
            </a:r>
            <a:endParaRPr lang="en-US" sz="3600" dirty="0">
              <a:ln w="6350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60000"/>
                  <a:lumOff val="40000"/>
                </a:schemeClr>
              </a:solidFill>
              <a:latin typeface="Arial Black" pitchFamily="34" charset="0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244731"/>
              </p:ext>
            </p:extLst>
          </p:nvPr>
        </p:nvGraphicFramePr>
        <p:xfrm>
          <a:off x="428367" y="1623376"/>
          <a:ext cx="11434119" cy="4155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4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843">
                <a:tc>
                  <a:txBody>
                    <a:bodyPr/>
                    <a:lstStyle/>
                    <a:p>
                      <a:pPr marL="742950" lvl="1" indent="-285750" algn="just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ru-RU" sz="18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вовлечение </a:t>
                      </a:r>
                      <a:r>
                        <a:rPr lang="ru-RU" sz="1800" b="1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стейкхолдеров</a:t>
                      </a:r>
                      <a:r>
                        <a:rPr lang="ru-RU" sz="18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ru-RU" sz="18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— у команды появляется больше возможностей понять желания клиента. А ранняя и частая доставка ПО усиливает доверие </a:t>
                      </a:r>
                      <a:r>
                        <a:rPr lang="ru-RU" sz="18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стейкхолдеров</a:t>
                      </a:r>
                      <a:r>
                        <a:rPr lang="ru-RU" sz="18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к проектной команде и еще глубже вовлекает в проект.</a:t>
                      </a:r>
                    </a:p>
                    <a:p>
                      <a:pPr marL="742950" lvl="1" indent="-285750" algn="just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ru-RU" sz="18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ранняя и предсказуемая доставка </a:t>
                      </a:r>
                      <a:r>
                        <a:rPr lang="ru-RU" sz="18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— модель разработки через итерации (короткие промежутки от 1 до 6 недель) дает гибкость, ускоряет выпуск релиза продукта.</a:t>
                      </a:r>
                    </a:p>
                    <a:p>
                      <a:pPr marL="742950" lvl="1" indent="-285750" algn="just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ru-RU" sz="18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фокусирование на бизнес-ценности </a:t>
                      </a:r>
                      <a:r>
                        <a:rPr lang="ru-RU" sz="18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— </a:t>
                      </a:r>
                      <a:r>
                        <a:rPr lang="ru-RU" sz="18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коллаборация</a:t>
                      </a:r>
                      <a:r>
                        <a:rPr lang="ru-RU" sz="18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с клиентом обеспечивает понимание командой того, как сделать продукт максимально ценным для потребителя.</a:t>
                      </a:r>
                    </a:p>
                    <a:p>
                      <a:pPr marL="742950" lvl="1" indent="-285750" algn="just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ru-RU" sz="18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непрекращающееся улучшение качества </a:t>
                      </a:r>
                      <a:r>
                        <a:rPr lang="ru-RU" sz="18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— тестирование во время каждой итерации, деление финального </a:t>
                      </a:r>
                      <a:r>
                        <a:rPr lang="ru-RU" sz="18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билда</a:t>
                      </a:r>
                      <a:r>
                        <a:rPr lang="ru-RU" sz="18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на отдельные куски рабочего кода позволяют улучшать и справляться с ошибками ПО до выхода финального продукта.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760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 </a:t>
            </a:r>
            <a:r>
              <a:rPr lang="ru-RU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Минусы</a:t>
            </a:r>
            <a:endParaRPr lang="en-US" sz="3600" dirty="0">
              <a:ln w="6350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60000"/>
                  <a:lumOff val="40000"/>
                </a:schemeClr>
              </a:solidFill>
              <a:latin typeface="Arial Black" pitchFamily="34" charset="0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196646"/>
              </p:ext>
            </p:extLst>
          </p:nvPr>
        </p:nvGraphicFramePr>
        <p:xfrm>
          <a:off x="428367" y="1623376"/>
          <a:ext cx="11434119" cy="4566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4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843">
                <a:tc>
                  <a:txBody>
                    <a:bodyPr/>
                    <a:lstStyle/>
                    <a:p>
                      <a:pPr marL="742950" lvl="1" indent="-285750" algn="just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ru-RU" sz="18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повышенные требования к команде и клиентам </a:t>
                      </a:r>
                      <a:r>
                        <a:rPr lang="ru-RU" sz="18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— без тесного взаимодействия между проектной командой и пользователями невозможно добиться выхода качественного продукта с высокой ценностью. А обилие инструментов и методов в </a:t>
                      </a:r>
                      <a:r>
                        <a:rPr lang="ru-RU" sz="18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Agile</a:t>
                      </a:r>
                      <a:r>
                        <a:rPr lang="ru-RU" sz="18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для внедрения требует опытную команду.</a:t>
                      </a:r>
                    </a:p>
                    <a:p>
                      <a:pPr marL="742950" lvl="1" indent="-285750" algn="just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ru-RU" sz="18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не подходит для </a:t>
                      </a:r>
                      <a:r>
                        <a:rPr lang="ru-RU" sz="1800" b="1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аутсорса</a:t>
                      </a:r>
                      <a:r>
                        <a:rPr lang="ru-RU" sz="18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и проектов</a:t>
                      </a:r>
                      <a:r>
                        <a:rPr lang="ru-RU" sz="18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, где участники взаимодействуют друг с другом только онлайн.</a:t>
                      </a:r>
                    </a:p>
                    <a:p>
                      <a:pPr marL="742950" lvl="1" indent="-285750" algn="just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ru-RU" sz="18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риск никогда не выпустить финальную версию ПО </a:t>
                      </a:r>
                      <a:r>
                        <a:rPr lang="ru-RU" sz="18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— этот минус, как ни странно, выплывает из итеративной разработки и непрерывного совершенствования продукта — плюсов </a:t>
                      </a:r>
                      <a:r>
                        <a:rPr lang="ru-RU" sz="18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Agile</a:t>
                      </a:r>
                      <a:r>
                        <a:rPr lang="ru-RU" sz="18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</a:p>
                    <a:p>
                      <a:pPr marL="742950" lvl="1" indent="-285750" algn="just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ru-RU" sz="1800" b="1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не работает без четкого видения бизнес-целей проекта </a:t>
                      </a:r>
                      <a:r>
                        <a:rPr lang="ru-RU" sz="18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— так как </a:t>
                      </a:r>
                      <a:r>
                        <a:rPr lang="ru-RU" sz="18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Agile</a:t>
                      </a:r>
                      <a:r>
                        <a:rPr lang="ru-RU" sz="18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-команда ориентируется на </a:t>
                      </a:r>
                      <a:r>
                        <a:rPr lang="ru-RU" sz="18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стейкхолдеров</a:t>
                      </a:r>
                      <a:r>
                        <a:rPr lang="ru-RU" sz="18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, то без выработки целей и концепции продукта разработка невозможна.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42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pic>
        <p:nvPicPr>
          <p:cNvPr id="3074" name="Picture 2" descr="http://www.nicospa.eu/var/ezwebin_site/storage/images/health-and-safety/hs-policy/1582-3-eng-GB/HS-Policy_slid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803"/>
            <a:ext cx="12349458" cy="4546257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Grp="1" noChangeArrowheads="1"/>
          </p:cNvSpPr>
          <p:nvPr>
            <p:ph type="title"/>
          </p:nvPr>
        </p:nvSpPr>
        <p:spPr>
          <a:xfrm>
            <a:off x="1449738" y="2507787"/>
            <a:ext cx="10116620" cy="1143000"/>
          </a:xfrm>
        </p:spPr>
        <p:txBody>
          <a:bodyPr>
            <a:noAutofit/>
          </a:bodyPr>
          <a:lstStyle/>
          <a:p>
            <a:r>
              <a:rPr lang="ru-RU" sz="6000" dirty="0">
                <a:ln w="1778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Спасибо за внимание!</a:t>
            </a:r>
            <a:endParaRPr lang="ru-RU" sz="60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5355771"/>
            <a:ext cx="12155148" cy="150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9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6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6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0"/>
                            </p:stCondLst>
                            <p:childTnLst>
                              <p:par>
                                <p:cTn id="28" presetID="42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Каскадная модель</a:t>
            </a:r>
            <a:endParaRPr lang="ru-RU" sz="3600" dirty="0">
              <a:ln w="6350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1199" y="1502229"/>
            <a:ext cx="8133316" cy="524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6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</a:t>
            </a:r>
            <a:endParaRPr lang="ru-RU" sz="3600" dirty="0">
              <a:ln w="6350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054223"/>
              </p:ext>
            </p:extLst>
          </p:nvPr>
        </p:nvGraphicFramePr>
        <p:xfrm>
          <a:off x="1841500" y="1559857"/>
          <a:ext cx="10313648" cy="42412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13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84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Ученый-компьютерщик Уинстон 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Ройс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из США в 1970 году представил на обозрение свою работу под названием 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endParaRPr lang="ru-RU" sz="2000" i="0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ru-RU" sz="24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«</a:t>
                      </a:r>
                      <a:r>
                        <a:rPr lang="ru-RU" sz="2400" b="1" i="1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Управление развитием крупных программных систем</a:t>
                      </a:r>
                      <a:r>
                        <a:rPr lang="ru-RU" sz="24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». 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endParaRPr lang="ru-RU" sz="2000" i="0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В данном документе он критически высказывался в отношении пошагового подхода к разработке программ, сравнивал такую схему с </a:t>
                      </a:r>
                      <a:r>
                        <a:rPr lang="ru-RU" sz="2000" b="1" i="0" u="sng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автомобильным конвейером 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(где одна за другой в строгом порядке собираются детали авто) и указывал, что для создания программного обеспечения этот принцип не годится.</a:t>
                      </a:r>
                      <a:endParaRPr lang="ru-RU" sz="1900" i="0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194" name="Picture 2" descr="https://upload.wikimedia.org/wikipedia/commons/1/11/WWRoyc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4" t="563" r="35265" b="35685"/>
          <a:stretch/>
        </p:blipFill>
        <p:spPr bwMode="auto">
          <a:xfrm>
            <a:off x="0" y="1438710"/>
            <a:ext cx="1845912" cy="183689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6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Проектирование авто</a:t>
            </a:r>
            <a:endParaRPr lang="ru-RU" sz="3600" dirty="0">
              <a:ln w="6350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CDADC6B3-3F31-43D7-9F8A-5881FBD26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426692"/>
              </p:ext>
            </p:extLst>
          </p:nvPr>
        </p:nvGraphicFramePr>
        <p:xfrm>
          <a:off x="539827" y="1559857"/>
          <a:ext cx="11615321" cy="3476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5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843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200000"/>
                        </a:lnSpc>
                        <a:buAutoNum type="arabicPeriod"/>
                      </a:pPr>
                      <a:r>
                        <a:rPr lang="ru-RU" sz="19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Проектирование</a:t>
                      </a:r>
                    </a:p>
                    <a:p>
                      <a:pPr marL="457200" indent="-457200" algn="just">
                        <a:lnSpc>
                          <a:spcPct val="200000"/>
                        </a:lnSpc>
                        <a:buAutoNum type="arabicPeriod"/>
                      </a:pPr>
                      <a:r>
                        <a:rPr lang="ru-RU" sz="19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Тестирование материалов</a:t>
                      </a:r>
                    </a:p>
                    <a:p>
                      <a:pPr marL="457200" indent="-457200" algn="just">
                        <a:lnSpc>
                          <a:spcPct val="200000"/>
                        </a:lnSpc>
                        <a:buAutoNum type="arabicPeriod"/>
                      </a:pPr>
                      <a:r>
                        <a:rPr lang="ru-RU" sz="19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Создание прототипа</a:t>
                      </a:r>
                    </a:p>
                    <a:p>
                      <a:pPr marL="457200" indent="-457200" algn="just">
                        <a:lnSpc>
                          <a:spcPct val="200000"/>
                        </a:lnSpc>
                        <a:buAutoNum type="arabicPeriod"/>
                      </a:pPr>
                      <a:r>
                        <a:rPr lang="ru-RU" sz="19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Тестирование прототипа</a:t>
                      </a:r>
                    </a:p>
                    <a:p>
                      <a:pPr marL="457200" indent="-457200" algn="just">
                        <a:lnSpc>
                          <a:spcPct val="200000"/>
                        </a:lnSpc>
                        <a:buAutoNum type="arabicPeriod"/>
                      </a:pPr>
                      <a:r>
                        <a:rPr lang="ru-RU" sz="19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Производство</a:t>
                      </a:r>
                    </a:p>
                    <a:p>
                      <a:pPr marL="457200" indent="-457200" algn="just">
                        <a:lnSpc>
                          <a:spcPct val="200000"/>
                        </a:lnSpc>
                        <a:buAutoNum type="arabicPeriod"/>
                      </a:pPr>
                      <a:r>
                        <a:rPr lang="ru-RU" sz="19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Тестирование готового автомобиля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30B1038E-D242-4FB9-AF64-3C94C760E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891" y="1211185"/>
            <a:ext cx="1796114" cy="134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420F5FD-6471-4C08-ACC0-26501E050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795" y="1635770"/>
            <a:ext cx="2052404" cy="145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8C57768-A595-4251-8D18-45627E807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360" y="2449631"/>
            <a:ext cx="2176019" cy="145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D4E6DD0-48A5-4511-A224-9C01E3059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3" t="18556" r="1447" b="6096"/>
          <a:stretch/>
        </p:blipFill>
        <p:spPr bwMode="auto">
          <a:xfrm>
            <a:off x="7757159" y="3851735"/>
            <a:ext cx="1969665" cy="133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A2A71EF7-0044-473D-A272-6C2F03F8C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702" y="4860077"/>
            <a:ext cx="1843725" cy="123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F8E69FBA-FECC-4E40-9AE9-BB257D801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5" t="31834" r="18674" b="29971"/>
          <a:stretch/>
        </p:blipFill>
        <p:spPr bwMode="auto">
          <a:xfrm>
            <a:off x="9803564" y="6029358"/>
            <a:ext cx="2234578" cy="76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07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Проектирование авто</a:t>
            </a:r>
            <a:endParaRPr lang="ru-RU" sz="3600" dirty="0">
              <a:ln w="6350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CDADC6B3-3F31-43D7-9F8A-5881FBD26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342891"/>
              </p:ext>
            </p:extLst>
          </p:nvPr>
        </p:nvGraphicFramePr>
        <p:xfrm>
          <a:off x="539827" y="1559857"/>
          <a:ext cx="11615321" cy="3476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5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843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200000"/>
                        </a:lnSpc>
                        <a:buAutoNum type="arabicPeriod"/>
                      </a:pPr>
                      <a:r>
                        <a:rPr lang="ru-RU" sz="19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Проектирование</a:t>
                      </a:r>
                    </a:p>
                    <a:p>
                      <a:pPr marL="457200" indent="-457200" algn="just">
                        <a:lnSpc>
                          <a:spcPct val="200000"/>
                        </a:lnSpc>
                        <a:buAutoNum type="arabicPeriod"/>
                      </a:pPr>
                      <a:r>
                        <a:rPr lang="ru-RU" sz="19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Тестирование материалов</a:t>
                      </a:r>
                    </a:p>
                    <a:p>
                      <a:pPr marL="457200" indent="-457200" algn="just">
                        <a:lnSpc>
                          <a:spcPct val="200000"/>
                        </a:lnSpc>
                        <a:buAutoNum type="arabicPeriod"/>
                      </a:pPr>
                      <a:r>
                        <a:rPr lang="ru-RU" sz="19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Создание прототипа</a:t>
                      </a:r>
                    </a:p>
                    <a:p>
                      <a:pPr marL="457200" indent="-457200" algn="just">
                        <a:lnSpc>
                          <a:spcPct val="200000"/>
                        </a:lnSpc>
                        <a:buAutoNum type="arabicPeriod"/>
                      </a:pPr>
                      <a:r>
                        <a:rPr lang="ru-RU" sz="19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Тестирование прототипа</a:t>
                      </a:r>
                    </a:p>
                    <a:p>
                      <a:pPr marL="457200" indent="-457200" algn="just">
                        <a:lnSpc>
                          <a:spcPct val="200000"/>
                        </a:lnSpc>
                        <a:buAutoNum type="arabicPeriod"/>
                      </a:pPr>
                      <a:r>
                        <a:rPr lang="ru-RU" sz="19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Производство</a:t>
                      </a:r>
                    </a:p>
                    <a:p>
                      <a:pPr marL="457200" indent="-457200" algn="just">
                        <a:lnSpc>
                          <a:spcPct val="200000"/>
                        </a:lnSpc>
                        <a:buAutoNum type="arabicPeriod"/>
                      </a:pPr>
                      <a:r>
                        <a:rPr lang="ru-RU" sz="19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Тестирование готового автомобиля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39AC241B-3D18-4C48-9C7C-39D8777FA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59857"/>
            <a:ext cx="5122843" cy="341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2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</a:t>
            </a:r>
            <a:endParaRPr lang="ru-RU" sz="3600" dirty="0">
              <a:ln w="6350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182299"/>
              </p:ext>
            </p:extLst>
          </p:nvPr>
        </p:nvGraphicFramePr>
        <p:xfrm>
          <a:off x="1841500" y="1559857"/>
          <a:ext cx="10313648" cy="46955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13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843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В 90-х годах на смену сложным в исполнении схемам пришел целый ряд гибких способов формирования программного обеспечения. </a:t>
                      </a:r>
                    </a:p>
                    <a:p>
                      <a:pPr marL="342900" indent="-342900" algn="just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ru-RU" sz="19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Метод гибкой разработки для приложений RAD (1991 год)</a:t>
                      </a:r>
                    </a:p>
                    <a:p>
                      <a:pPr marL="342900" indent="-342900" algn="just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ru-RU" sz="19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Метод разработки для динамических систем DSDM (1994 год)</a:t>
                      </a:r>
                    </a:p>
                    <a:p>
                      <a:pPr marL="342900" indent="-342900" algn="just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ru-RU" sz="19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Методология разработки </a:t>
                      </a:r>
                      <a:r>
                        <a:rPr lang="ru-RU" sz="19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Agile</a:t>
                      </a:r>
                      <a:r>
                        <a:rPr lang="ru-RU" sz="19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SCRUM (1995 год)</a:t>
                      </a:r>
                    </a:p>
                    <a:p>
                      <a:pPr marL="342900" indent="-342900" algn="just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ru-RU" sz="19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Фреймворк для гибкой разработки </a:t>
                      </a:r>
                      <a:r>
                        <a:rPr lang="ru-RU" sz="19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Crystal</a:t>
                      </a:r>
                      <a:r>
                        <a:rPr lang="ru-RU" sz="19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ru-RU" sz="19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Clear</a:t>
                      </a:r>
                      <a:r>
                        <a:rPr lang="ru-RU" sz="19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  <a:p>
                      <a:pPr marL="342900" indent="-342900" algn="just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ru-RU" sz="19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Система экстремального программирования XP (1996 год)</a:t>
                      </a:r>
                    </a:p>
                    <a:p>
                      <a:pPr marL="342900" indent="-342900" algn="just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ru-RU" sz="19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Интерактивная методика формирования программного обеспечения FDD (1997 год).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" name="Picture 2" descr="Agile: Рекомендации по применению методологии | bloginnovation.it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0F0F1"/>
              </a:clrFrom>
              <a:clrTo>
                <a:srgbClr val="F0F0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3" t="10567" r="14479" b="16969"/>
          <a:stretch/>
        </p:blipFill>
        <p:spPr bwMode="auto">
          <a:xfrm>
            <a:off x="82377" y="1577495"/>
            <a:ext cx="1762899" cy="143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8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355770"/>
            <a:ext cx="12192000" cy="15022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5148" cy="15022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n w="6350" cmpd="sng">
                  <a:solidFill>
                    <a:schemeClr val="accent1"/>
                  </a:solidFill>
                  <a:prstDash val="solid"/>
                  <a:miter lim="800000"/>
                </a:ln>
                <a:solidFill>
                  <a:schemeClr val="accent1">
                    <a:tint val="63000"/>
                    <a:sat val="105000"/>
                  </a:schemeClr>
                </a:solidFill>
                <a:latin typeface="Arial Black" pitchFamily="34" charset="0"/>
              </a:rPr>
              <a:t>Гибкие методологии ПО</a:t>
            </a:r>
            <a:endParaRPr lang="ru-RU" sz="4800" dirty="0">
              <a:ln w="6350" cmpd="sng">
                <a:solidFill>
                  <a:schemeClr val="accent1"/>
                </a:solidFill>
                <a:prstDash val="solid"/>
                <a:miter lim="800000"/>
              </a:ln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9237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n w="6350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Agile</a:t>
            </a:r>
            <a:endParaRPr lang="ru-RU" sz="3600" dirty="0">
              <a:ln w="6350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159188"/>
              </p:ext>
            </p:extLst>
          </p:nvPr>
        </p:nvGraphicFramePr>
        <p:xfrm>
          <a:off x="1841500" y="1559857"/>
          <a:ext cx="9997574" cy="25572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97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843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В феврале 2001 года 17 специалистов (консультантов и практиков) в местечке под названием </a:t>
                      </a:r>
                      <a:r>
                        <a:rPr lang="ru-RU" sz="2400" b="1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Snowbird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в штате Юта собрались, чтобы обсудить легковесные методики разработки. В результате родился документ «Манифест гибких методологий разработки» (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Agile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ru-RU" sz="2000" i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Manifesto</a:t>
                      </a:r>
                      <a:r>
                        <a:rPr lang="ru-RU" sz="2000" i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</a:rPr>
                        <a:t>). 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" name="Picture 2" descr="Agile: Рекомендации по применению методологии | bloginnovation.it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0F0F1"/>
              </a:clrFrom>
              <a:clrTo>
                <a:srgbClr val="F0F0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3" t="10567" r="14479" b="16969"/>
          <a:stretch/>
        </p:blipFill>
        <p:spPr bwMode="auto">
          <a:xfrm>
            <a:off x="82377" y="1577495"/>
            <a:ext cx="1762899" cy="143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8417ABE-F074-4BF8-A03E-8CD137745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3" b="39565"/>
          <a:stretch/>
        </p:blipFill>
        <p:spPr bwMode="auto">
          <a:xfrm>
            <a:off x="1841500" y="4262854"/>
            <a:ext cx="6976354" cy="255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73C9AF3-0182-4649-9627-E78269730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t="57723" r="61687" b="3475"/>
          <a:stretch/>
        </p:blipFill>
        <p:spPr bwMode="auto">
          <a:xfrm>
            <a:off x="8328752" y="4262855"/>
            <a:ext cx="3826396" cy="255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44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14131</TotalTime>
  <Words>2341</Words>
  <Application>Microsoft Office PowerPoint</Application>
  <PresentationFormat>Широкоэкранный</PresentationFormat>
  <Paragraphs>297</Paragraphs>
  <Slides>35</Slides>
  <Notes>31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1" baseType="lpstr">
      <vt:lpstr>Arial</vt:lpstr>
      <vt:lpstr>Arial Black</vt:lpstr>
      <vt:lpstr>Arial Narrow</vt:lpstr>
      <vt:lpstr>Calibri</vt:lpstr>
      <vt:lpstr>Courier New</vt:lpstr>
      <vt:lpstr>Тема Office</vt:lpstr>
      <vt:lpstr>Презентация PowerPoint</vt:lpstr>
      <vt:lpstr>Презентация PowerPoint</vt:lpstr>
      <vt:lpstr>ОСНОВЫ ПРОГРАМННОЙ ИНЖЕНЕРИИ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Спирин Игорь Сергеевич</dc:creator>
  <cp:lastModifiedBy>Игорь Спирин</cp:lastModifiedBy>
  <cp:revision>195</cp:revision>
  <dcterms:created xsi:type="dcterms:W3CDTF">2020-01-27T15:09:36Z</dcterms:created>
  <dcterms:modified xsi:type="dcterms:W3CDTF">2026-02-12T17:10:48Z</dcterms:modified>
</cp:coreProperties>
</file>